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8" r:id="rId4"/>
    <p:sldId id="269" r:id="rId5"/>
    <p:sldId id="258" r:id="rId6"/>
    <p:sldId id="259" r:id="rId7"/>
    <p:sldId id="260" r:id="rId8"/>
    <p:sldId id="261" r:id="rId9"/>
    <p:sldId id="262" r:id="rId10"/>
    <p:sldId id="263" r:id="rId11"/>
    <p:sldId id="270" r:id="rId12"/>
    <p:sldId id="264" r:id="rId13"/>
    <p:sldId id="272" r:id="rId14"/>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0" d="100"/>
          <a:sy n="60" d="100"/>
        </p:scale>
        <p:origin x="370" y="3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png>
</file>

<file path=ppt/media/image13.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10/6/2024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0" i="0">
                <a:solidFill>
                  <a:schemeClr val="bg1"/>
                </a:solidFill>
                <a:latin typeface="Microsoft Sans Serif"/>
                <a:cs typeface="Microsoft Sans Serif"/>
              </a:defRPr>
            </a:lvl1pPr>
          </a:lstStyle>
          <a:p>
            <a:endParaRPr/>
          </a:p>
        </p:txBody>
      </p:sp>
      <p:sp>
        <p:nvSpPr>
          <p:cNvPr id="3" name="Holder 3"/>
          <p:cNvSpPr>
            <a:spLocks noGrp="1"/>
          </p:cNvSpPr>
          <p:nvPr>
            <p:ph type="body" idx="1"/>
          </p:nvPr>
        </p:nvSpPr>
        <p:spPr/>
        <p:txBody>
          <a:bodyPr lIns="0" tIns="0" rIns="0" bIns="0"/>
          <a:lstStyle>
            <a:lvl1pPr>
              <a:defRPr sz="2650" b="0" i="0">
                <a:solidFill>
                  <a:schemeClr val="bg1"/>
                </a:solidFill>
                <a:latin typeface="Microsoft Sans Serif"/>
                <a:cs typeface="Microsoft Sans Serif"/>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10/6/2024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0" i="0">
                <a:solidFill>
                  <a:schemeClr val="bg1"/>
                </a:solidFill>
                <a:latin typeface="Microsoft Sans Serif"/>
                <a:cs typeface="Microsoft Sans Serif"/>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10/6/2024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8000" cy="10287000"/>
          </a:xfrm>
          <a:prstGeom prst="rect">
            <a:avLst/>
          </a:prstGeom>
        </p:spPr>
      </p:pic>
      <p:sp>
        <p:nvSpPr>
          <p:cNvPr id="17" name="bg object 17"/>
          <p:cNvSpPr/>
          <p:nvPr/>
        </p:nvSpPr>
        <p:spPr>
          <a:xfrm>
            <a:off x="1431367" y="1074247"/>
            <a:ext cx="15423515" cy="8136890"/>
          </a:xfrm>
          <a:custGeom>
            <a:avLst/>
            <a:gdLst/>
            <a:ahLst/>
            <a:cxnLst/>
            <a:rect l="l" t="t" r="r" b="b"/>
            <a:pathLst>
              <a:path w="15423515" h="8136890">
                <a:moveTo>
                  <a:pt x="7711936" y="8136609"/>
                </a:moveTo>
                <a:lnTo>
                  <a:pt x="0" y="8136609"/>
                </a:lnTo>
                <a:lnTo>
                  <a:pt x="0" y="0"/>
                </a:lnTo>
                <a:lnTo>
                  <a:pt x="15423097" y="0"/>
                </a:lnTo>
                <a:lnTo>
                  <a:pt x="15423097" y="8136609"/>
                </a:lnTo>
                <a:lnTo>
                  <a:pt x="7711936" y="8136609"/>
                </a:lnTo>
                <a:close/>
              </a:path>
            </a:pathLst>
          </a:custGeom>
          <a:ln w="18719">
            <a:solidFill>
              <a:srgbClr val="FFFFFF"/>
            </a:solidFill>
          </a:ln>
        </p:spPr>
        <p:txBody>
          <a:bodyPr wrap="square" lIns="0" tIns="0" rIns="0" bIns="0" rtlCol="0"/>
          <a:lstStyle/>
          <a:p>
            <a:endParaRPr/>
          </a:p>
        </p:txBody>
      </p:sp>
      <p:sp>
        <p:nvSpPr>
          <p:cNvPr id="18" name="bg object 18"/>
          <p:cNvSpPr/>
          <p:nvPr/>
        </p:nvSpPr>
        <p:spPr>
          <a:xfrm>
            <a:off x="1431361" y="1074236"/>
            <a:ext cx="15423515" cy="742315"/>
          </a:xfrm>
          <a:custGeom>
            <a:avLst/>
            <a:gdLst/>
            <a:ahLst/>
            <a:cxnLst/>
            <a:rect l="l" t="t" r="r" b="b"/>
            <a:pathLst>
              <a:path w="15423515" h="742314">
                <a:moveTo>
                  <a:pt x="7711876" y="742250"/>
                </a:moveTo>
                <a:lnTo>
                  <a:pt x="0" y="742250"/>
                </a:lnTo>
                <a:lnTo>
                  <a:pt x="0" y="0"/>
                </a:lnTo>
                <a:lnTo>
                  <a:pt x="15423016" y="0"/>
                </a:lnTo>
                <a:lnTo>
                  <a:pt x="15423016" y="742250"/>
                </a:lnTo>
                <a:lnTo>
                  <a:pt x="7711876" y="742250"/>
                </a:lnTo>
                <a:close/>
              </a:path>
            </a:pathLst>
          </a:custGeom>
          <a:ln w="18718">
            <a:solidFill>
              <a:srgbClr val="FFFFFF"/>
            </a:solidFill>
          </a:ln>
        </p:spPr>
        <p:txBody>
          <a:bodyPr wrap="square" lIns="0" tIns="0" rIns="0" bIns="0" rtlCol="0"/>
          <a:lstStyle/>
          <a:p>
            <a:endParaRPr/>
          </a:p>
        </p:txBody>
      </p:sp>
      <p:sp>
        <p:nvSpPr>
          <p:cNvPr id="19" name="bg object 19"/>
          <p:cNvSpPr/>
          <p:nvPr/>
        </p:nvSpPr>
        <p:spPr>
          <a:xfrm>
            <a:off x="16330320" y="1298929"/>
            <a:ext cx="226060" cy="225425"/>
          </a:xfrm>
          <a:custGeom>
            <a:avLst/>
            <a:gdLst/>
            <a:ahLst/>
            <a:cxnLst/>
            <a:rect l="l" t="t" r="r" b="b"/>
            <a:pathLst>
              <a:path w="226059" h="225425">
                <a:moveTo>
                  <a:pt x="761" y="0"/>
                </a:moveTo>
                <a:lnTo>
                  <a:pt x="226002" y="225354"/>
                </a:lnTo>
              </a:path>
              <a:path w="226059" h="225425">
                <a:moveTo>
                  <a:pt x="225240" y="0"/>
                </a:moveTo>
                <a:lnTo>
                  <a:pt x="0" y="225354"/>
                </a:lnTo>
              </a:path>
            </a:pathLst>
          </a:custGeom>
          <a:ln w="18715">
            <a:solidFill>
              <a:srgbClr val="FFFFFF"/>
            </a:solidFill>
          </a:ln>
        </p:spPr>
        <p:txBody>
          <a:bodyPr wrap="square" lIns="0" tIns="0" rIns="0" bIns="0" rtlCol="0"/>
          <a:lstStyle/>
          <a:p>
            <a:endParaRPr/>
          </a:p>
        </p:txBody>
      </p:sp>
      <p:sp>
        <p:nvSpPr>
          <p:cNvPr id="20" name="bg object 20"/>
          <p:cNvSpPr/>
          <p:nvPr/>
        </p:nvSpPr>
        <p:spPr>
          <a:xfrm>
            <a:off x="15259559" y="1411198"/>
            <a:ext cx="320040" cy="20320"/>
          </a:xfrm>
          <a:custGeom>
            <a:avLst/>
            <a:gdLst/>
            <a:ahLst/>
            <a:cxnLst/>
            <a:rect l="l" t="t" r="r" b="b"/>
            <a:pathLst>
              <a:path w="320040" h="20319">
                <a:moveTo>
                  <a:pt x="319786" y="1435"/>
                </a:moveTo>
                <a:lnTo>
                  <a:pt x="127" y="0"/>
                </a:lnTo>
                <a:lnTo>
                  <a:pt x="0" y="18719"/>
                </a:lnTo>
                <a:lnTo>
                  <a:pt x="319659" y="20167"/>
                </a:lnTo>
                <a:lnTo>
                  <a:pt x="319786" y="1435"/>
                </a:lnTo>
                <a:close/>
              </a:path>
            </a:pathLst>
          </a:custGeom>
          <a:solidFill>
            <a:srgbClr val="FFFFFF"/>
          </a:solidFill>
        </p:spPr>
        <p:txBody>
          <a:bodyPr wrap="square" lIns="0" tIns="0" rIns="0" bIns="0" rtlCol="0"/>
          <a:lstStyle/>
          <a:p>
            <a:endParaRPr/>
          </a:p>
        </p:txBody>
      </p:sp>
      <p:sp>
        <p:nvSpPr>
          <p:cNvPr id="21" name="bg object 21"/>
          <p:cNvSpPr/>
          <p:nvPr/>
        </p:nvSpPr>
        <p:spPr>
          <a:xfrm>
            <a:off x="15842869" y="1298879"/>
            <a:ext cx="224790" cy="224790"/>
          </a:xfrm>
          <a:custGeom>
            <a:avLst/>
            <a:gdLst/>
            <a:ahLst/>
            <a:cxnLst/>
            <a:rect l="l" t="t" r="r" b="b"/>
            <a:pathLst>
              <a:path w="224790" h="224790">
                <a:moveTo>
                  <a:pt x="112268" y="224612"/>
                </a:moveTo>
                <a:lnTo>
                  <a:pt x="0" y="224612"/>
                </a:lnTo>
                <a:lnTo>
                  <a:pt x="0" y="0"/>
                </a:lnTo>
                <a:lnTo>
                  <a:pt x="224663" y="0"/>
                </a:lnTo>
                <a:lnTo>
                  <a:pt x="224663" y="224612"/>
                </a:lnTo>
                <a:lnTo>
                  <a:pt x="112268" y="224612"/>
                </a:lnTo>
                <a:close/>
              </a:path>
            </a:pathLst>
          </a:custGeom>
          <a:ln w="18718">
            <a:solidFill>
              <a:srgbClr val="FFFFFF"/>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6000" b="0" i="0">
                <a:solidFill>
                  <a:schemeClr val="bg1"/>
                </a:solidFill>
                <a:latin typeface="Microsoft Sans Serif"/>
                <a:cs typeface="Microsoft Sans Serif"/>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10/6/2024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10/6/2024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18288000" cy="10287000"/>
          </a:xfrm>
          <a:prstGeom prst="rect">
            <a:avLst/>
          </a:prstGeom>
        </p:spPr>
      </p:pic>
      <p:sp>
        <p:nvSpPr>
          <p:cNvPr id="17" name="bg object 17"/>
          <p:cNvSpPr/>
          <p:nvPr/>
        </p:nvSpPr>
        <p:spPr>
          <a:xfrm>
            <a:off x="762477" y="342711"/>
            <a:ext cx="16761460" cy="9600565"/>
          </a:xfrm>
          <a:custGeom>
            <a:avLst/>
            <a:gdLst/>
            <a:ahLst/>
            <a:cxnLst/>
            <a:rect l="l" t="t" r="r" b="b"/>
            <a:pathLst>
              <a:path w="16761460" h="9600565">
                <a:moveTo>
                  <a:pt x="8380709" y="9600349"/>
                </a:moveTo>
                <a:lnTo>
                  <a:pt x="0" y="9600349"/>
                </a:lnTo>
                <a:lnTo>
                  <a:pt x="0" y="0"/>
                </a:lnTo>
                <a:lnTo>
                  <a:pt x="16761363" y="0"/>
                </a:lnTo>
                <a:lnTo>
                  <a:pt x="16761363" y="9600349"/>
                </a:lnTo>
                <a:lnTo>
                  <a:pt x="8380709" y="9600349"/>
                </a:lnTo>
                <a:close/>
              </a:path>
            </a:pathLst>
          </a:custGeom>
          <a:ln w="18719">
            <a:solidFill>
              <a:srgbClr val="FFFFFF"/>
            </a:solidFill>
          </a:ln>
        </p:spPr>
        <p:txBody>
          <a:bodyPr wrap="square" lIns="0" tIns="0" rIns="0" bIns="0" rtlCol="0"/>
          <a:lstStyle/>
          <a:p>
            <a:endParaRPr/>
          </a:p>
        </p:txBody>
      </p:sp>
      <p:sp>
        <p:nvSpPr>
          <p:cNvPr id="18" name="bg object 18"/>
          <p:cNvSpPr/>
          <p:nvPr/>
        </p:nvSpPr>
        <p:spPr>
          <a:xfrm>
            <a:off x="762480" y="341998"/>
            <a:ext cx="16762094" cy="742315"/>
          </a:xfrm>
          <a:custGeom>
            <a:avLst/>
            <a:gdLst/>
            <a:ahLst/>
            <a:cxnLst/>
            <a:rect l="l" t="t" r="r" b="b"/>
            <a:pathLst>
              <a:path w="16762094" h="742315">
                <a:moveTo>
                  <a:pt x="8380745" y="742239"/>
                </a:moveTo>
                <a:lnTo>
                  <a:pt x="0" y="742239"/>
                </a:lnTo>
                <a:lnTo>
                  <a:pt x="0" y="0"/>
                </a:lnTo>
                <a:lnTo>
                  <a:pt x="16761475" y="0"/>
                </a:lnTo>
                <a:lnTo>
                  <a:pt x="16761475" y="742239"/>
                </a:lnTo>
                <a:lnTo>
                  <a:pt x="8380745" y="742239"/>
                </a:lnTo>
                <a:close/>
              </a:path>
            </a:pathLst>
          </a:custGeom>
          <a:ln w="18717">
            <a:solidFill>
              <a:srgbClr val="FFFFFF"/>
            </a:solidFill>
          </a:ln>
        </p:spPr>
        <p:txBody>
          <a:bodyPr wrap="square" lIns="0" tIns="0" rIns="0" bIns="0" rtlCol="0"/>
          <a:lstStyle/>
          <a:p>
            <a:endParaRPr/>
          </a:p>
        </p:txBody>
      </p:sp>
      <p:sp>
        <p:nvSpPr>
          <p:cNvPr id="19" name="bg object 19"/>
          <p:cNvSpPr/>
          <p:nvPr/>
        </p:nvSpPr>
        <p:spPr>
          <a:xfrm>
            <a:off x="16999946" y="567404"/>
            <a:ext cx="226060" cy="225425"/>
          </a:xfrm>
          <a:custGeom>
            <a:avLst/>
            <a:gdLst/>
            <a:ahLst/>
            <a:cxnLst/>
            <a:rect l="l" t="t" r="r" b="b"/>
            <a:pathLst>
              <a:path w="226059" h="225425">
                <a:moveTo>
                  <a:pt x="634" y="0"/>
                </a:moveTo>
                <a:lnTo>
                  <a:pt x="225875" y="225367"/>
                </a:lnTo>
              </a:path>
              <a:path w="226059" h="225425">
                <a:moveTo>
                  <a:pt x="225240" y="0"/>
                </a:moveTo>
                <a:lnTo>
                  <a:pt x="0" y="225367"/>
                </a:lnTo>
              </a:path>
            </a:pathLst>
          </a:custGeom>
          <a:ln w="18715">
            <a:solidFill>
              <a:srgbClr val="FFFFFF"/>
            </a:solidFill>
          </a:ln>
        </p:spPr>
        <p:txBody>
          <a:bodyPr wrap="square" lIns="0" tIns="0" rIns="0" bIns="0" rtlCol="0"/>
          <a:lstStyle/>
          <a:p>
            <a:endParaRPr/>
          </a:p>
        </p:txBody>
      </p:sp>
      <p:sp>
        <p:nvSpPr>
          <p:cNvPr id="20" name="bg object 20"/>
          <p:cNvSpPr/>
          <p:nvPr/>
        </p:nvSpPr>
        <p:spPr>
          <a:xfrm>
            <a:off x="15929229" y="678967"/>
            <a:ext cx="320040" cy="20320"/>
          </a:xfrm>
          <a:custGeom>
            <a:avLst/>
            <a:gdLst/>
            <a:ahLst/>
            <a:cxnLst/>
            <a:rect l="l" t="t" r="r" b="b"/>
            <a:pathLst>
              <a:path w="320040" h="20320">
                <a:moveTo>
                  <a:pt x="319786" y="1435"/>
                </a:moveTo>
                <a:lnTo>
                  <a:pt x="0" y="0"/>
                </a:lnTo>
                <a:lnTo>
                  <a:pt x="0" y="18707"/>
                </a:lnTo>
                <a:lnTo>
                  <a:pt x="319659" y="20154"/>
                </a:lnTo>
                <a:lnTo>
                  <a:pt x="319786" y="1435"/>
                </a:lnTo>
                <a:close/>
              </a:path>
            </a:pathLst>
          </a:custGeom>
          <a:solidFill>
            <a:srgbClr val="FFFFFF"/>
          </a:solidFill>
        </p:spPr>
        <p:txBody>
          <a:bodyPr wrap="square" lIns="0" tIns="0" rIns="0" bIns="0" rtlCol="0"/>
          <a:lstStyle/>
          <a:p>
            <a:endParaRPr/>
          </a:p>
        </p:txBody>
      </p:sp>
      <p:sp>
        <p:nvSpPr>
          <p:cNvPr id="21" name="bg object 21"/>
          <p:cNvSpPr/>
          <p:nvPr/>
        </p:nvSpPr>
        <p:spPr>
          <a:xfrm>
            <a:off x="16512413" y="567359"/>
            <a:ext cx="224790" cy="224790"/>
          </a:xfrm>
          <a:custGeom>
            <a:avLst/>
            <a:gdLst/>
            <a:ahLst/>
            <a:cxnLst/>
            <a:rect l="l" t="t" r="r" b="b"/>
            <a:pathLst>
              <a:path w="224790" h="224790">
                <a:moveTo>
                  <a:pt x="112395" y="224612"/>
                </a:moveTo>
                <a:lnTo>
                  <a:pt x="0" y="224612"/>
                </a:lnTo>
                <a:lnTo>
                  <a:pt x="0" y="0"/>
                </a:lnTo>
                <a:lnTo>
                  <a:pt x="224663" y="0"/>
                </a:lnTo>
                <a:lnTo>
                  <a:pt x="224663" y="224612"/>
                </a:lnTo>
                <a:lnTo>
                  <a:pt x="112395" y="224612"/>
                </a:lnTo>
                <a:close/>
              </a:path>
            </a:pathLst>
          </a:custGeom>
          <a:ln w="18718">
            <a:solidFill>
              <a:srgbClr val="FFFFFF"/>
            </a:solidFill>
          </a:ln>
        </p:spPr>
        <p:txBody>
          <a:bodyPr wrap="square" lIns="0" tIns="0" rIns="0" bIns="0" rtlCol="0"/>
          <a:lstStyle/>
          <a:p>
            <a:endParaRPr/>
          </a:p>
        </p:txBody>
      </p:sp>
      <p:sp>
        <p:nvSpPr>
          <p:cNvPr id="2" name="Holder 2"/>
          <p:cNvSpPr>
            <a:spLocks noGrp="1"/>
          </p:cNvSpPr>
          <p:nvPr>
            <p:ph type="title"/>
          </p:nvPr>
        </p:nvSpPr>
        <p:spPr>
          <a:xfrm>
            <a:off x="3885869" y="1767186"/>
            <a:ext cx="10528960" cy="939800"/>
          </a:xfrm>
          <a:prstGeom prst="rect">
            <a:avLst/>
          </a:prstGeom>
        </p:spPr>
        <p:txBody>
          <a:bodyPr wrap="square" lIns="0" tIns="0" rIns="0" bIns="0">
            <a:spAutoFit/>
          </a:bodyPr>
          <a:lstStyle>
            <a:lvl1pPr>
              <a:defRPr sz="6000" b="0" i="0">
                <a:solidFill>
                  <a:schemeClr val="bg1"/>
                </a:solidFill>
                <a:latin typeface="Microsoft Sans Serif"/>
                <a:cs typeface="Microsoft Sans Serif"/>
              </a:defRPr>
            </a:lvl1pPr>
          </a:lstStyle>
          <a:p>
            <a:endParaRPr/>
          </a:p>
        </p:txBody>
      </p:sp>
      <p:sp>
        <p:nvSpPr>
          <p:cNvPr id="3" name="Holder 3"/>
          <p:cNvSpPr>
            <a:spLocks noGrp="1"/>
          </p:cNvSpPr>
          <p:nvPr>
            <p:ph type="body" idx="1"/>
          </p:nvPr>
        </p:nvSpPr>
        <p:spPr>
          <a:xfrm>
            <a:off x="8631503" y="3163594"/>
            <a:ext cx="7905115" cy="2871470"/>
          </a:xfrm>
          <a:prstGeom prst="rect">
            <a:avLst/>
          </a:prstGeom>
        </p:spPr>
        <p:txBody>
          <a:bodyPr wrap="square" lIns="0" tIns="0" rIns="0" bIns="0">
            <a:spAutoFit/>
          </a:bodyPr>
          <a:lstStyle>
            <a:lvl1pPr>
              <a:defRPr sz="2650" b="0" i="0">
                <a:solidFill>
                  <a:schemeClr val="bg1"/>
                </a:solidFill>
                <a:latin typeface="Microsoft Sans Serif"/>
                <a:cs typeface="Microsoft Sans Serif"/>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10/6/2024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835150" y="5530850"/>
            <a:ext cx="14630400" cy="1028487"/>
          </a:xfrm>
          <a:prstGeom prst="rect">
            <a:avLst/>
          </a:prstGeom>
        </p:spPr>
        <p:txBody>
          <a:bodyPr vert="horz" wrap="square" lIns="0" tIns="12700" rIns="0" bIns="0" rtlCol="0">
            <a:spAutoFit/>
          </a:bodyPr>
          <a:lstStyle/>
          <a:p>
            <a:pPr algn="ctr"/>
            <a:r>
              <a:rPr lang="en-US" sz="6600" u="sng" dirty="0">
                <a:solidFill>
                  <a:schemeClr val="bg1"/>
                </a:solidFill>
                <a:latin typeface="Bahnschrift SemiBold SemiConden" panose="020B0502040204020203" pitchFamily="34" charset="0"/>
              </a:rPr>
              <a:t>Project Name: Agri-Weather Insight</a:t>
            </a:r>
          </a:p>
        </p:txBody>
      </p:sp>
      <p:sp>
        <p:nvSpPr>
          <p:cNvPr id="4" name="Rectangle 3"/>
          <p:cNvSpPr/>
          <p:nvPr/>
        </p:nvSpPr>
        <p:spPr>
          <a:xfrm>
            <a:off x="311150" y="6565687"/>
            <a:ext cx="17449800" cy="2554545"/>
          </a:xfrm>
          <a:prstGeom prst="rect">
            <a:avLst/>
          </a:prstGeom>
        </p:spPr>
        <p:txBody>
          <a:bodyPr wrap="square">
            <a:spAutoFit/>
          </a:bodyPr>
          <a:lstStyle/>
          <a:p>
            <a:pPr algn="ctr"/>
            <a:r>
              <a:rPr lang="en-US" sz="4000" dirty="0">
                <a:solidFill>
                  <a:schemeClr val="bg1"/>
                </a:solidFill>
                <a:latin typeface="Bahnschrift" panose="020B0502040204020203" pitchFamily="34" charset="0"/>
              </a:rPr>
              <a:t>Leveraging Earth Observation Data For </a:t>
            </a:r>
          </a:p>
          <a:p>
            <a:pPr algn="ctr"/>
            <a:r>
              <a:rPr lang="en-US" sz="4000" dirty="0">
                <a:solidFill>
                  <a:schemeClr val="bg1"/>
                </a:solidFill>
                <a:latin typeface="Bahnschrift" panose="020B0502040204020203" pitchFamily="34" charset="0"/>
              </a:rPr>
              <a:t>Informed Agriculture Decision Making</a:t>
            </a:r>
          </a:p>
          <a:p>
            <a:pPr algn="ctr"/>
            <a:endParaRPr lang="en-US" sz="4000" dirty="0">
              <a:solidFill>
                <a:schemeClr val="bg1"/>
              </a:solidFill>
            </a:endParaRPr>
          </a:p>
          <a:p>
            <a:pPr algn="ctr"/>
            <a:r>
              <a:rPr lang="en-US" sz="4000" dirty="0">
                <a:solidFill>
                  <a:schemeClr val="bg1"/>
                </a:solidFill>
              </a:rPr>
              <a:t>Team : </a:t>
            </a:r>
            <a:r>
              <a:rPr lang="en-US" sz="4000" dirty="0">
                <a:solidFill>
                  <a:schemeClr val="bg1"/>
                </a:solidFill>
                <a:latin typeface="Bahnschrift SemiBold" panose="020B0502040204020203" pitchFamily="34" charset="0"/>
              </a:rPr>
              <a:t>ECO VISIONARIES</a:t>
            </a:r>
          </a:p>
        </p:txBody>
      </p:sp>
      <p:pic>
        <p:nvPicPr>
          <p:cNvPr id="3" name="Picture 2">
            <a:extLst>
              <a:ext uri="{FF2B5EF4-FFF2-40B4-BE49-F238E27FC236}">
                <a16:creationId xmlns:a16="http://schemas.microsoft.com/office/drawing/2014/main" id="{BC85251C-6A5B-1578-356C-B1FBA5441D31}"/>
              </a:ext>
            </a:extLst>
          </p:cNvPr>
          <p:cNvPicPr>
            <a:picLocks noChangeAspect="1"/>
          </p:cNvPicPr>
          <p:nvPr/>
        </p:nvPicPr>
        <p:blipFill>
          <a:blip r:embed="rId2"/>
          <a:stretch>
            <a:fillRect/>
          </a:stretch>
        </p:blipFill>
        <p:spPr>
          <a:xfrm>
            <a:off x="4654550" y="1895797"/>
            <a:ext cx="8763000" cy="365410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63750" y="349250"/>
            <a:ext cx="8991600" cy="750847"/>
          </a:xfrm>
          <a:prstGeom prst="rect">
            <a:avLst/>
          </a:prstGeom>
        </p:spPr>
        <p:txBody>
          <a:bodyPr vert="horz" wrap="square" lIns="0" tIns="12065" rIns="0" bIns="0" rtlCol="0">
            <a:spAutoFit/>
          </a:bodyPr>
          <a:lstStyle/>
          <a:p>
            <a:pPr marL="4757420" algn="ctr">
              <a:lnSpc>
                <a:spcPct val="100000"/>
              </a:lnSpc>
              <a:spcBef>
                <a:spcPts val="95"/>
              </a:spcBef>
              <a:tabLst>
                <a:tab pos="7636509" algn="l"/>
              </a:tabLst>
            </a:pPr>
            <a:r>
              <a:rPr lang="en-US" sz="4800" spc="235" dirty="0">
                <a:latin typeface="Impact" pitchFamily="34" charset="0"/>
              </a:rPr>
              <a:t>Future Outlook</a:t>
            </a:r>
            <a:endParaRPr sz="4800" spc="235" dirty="0">
              <a:latin typeface="Impact" pitchFamily="34" charset="0"/>
            </a:endParaRPr>
          </a:p>
        </p:txBody>
      </p:sp>
      <p:sp>
        <p:nvSpPr>
          <p:cNvPr id="3074" name="AutoShape 2" descr="blob:https://web.whatsapp.com/0669af0d-25ba-44ea-8765-d219a08839d0"/>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76" name="AutoShape 4" descr="blob:https://web.whatsapp.com/0669af0d-25ba-44ea-8765-d219a08839d0"/>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 name="Text Placeholder 9"/>
          <p:cNvSpPr>
            <a:spLocks noGrp="1"/>
          </p:cNvSpPr>
          <p:nvPr>
            <p:ph type="body" idx="1"/>
          </p:nvPr>
        </p:nvSpPr>
        <p:spPr>
          <a:xfrm>
            <a:off x="1225550" y="4176753"/>
            <a:ext cx="15240000" cy="5478423"/>
          </a:xfrm>
        </p:spPr>
        <p:txBody>
          <a:bodyPr/>
          <a:lstStyle/>
          <a:p>
            <a:r>
              <a:rPr lang="en-US" sz="2800" u="sng" dirty="0">
                <a:latin typeface="Aharoni" pitchFamily="2" charset="-79"/>
                <a:cs typeface="Aharoni" pitchFamily="2" charset="-79"/>
              </a:rPr>
              <a:t>Data-Driven Decisions: </a:t>
            </a:r>
            <a:r>
              <a:rPr lang="en-US" dirty="0"/>
              <a:t>Increasing adoption of precision agriculture, utilizing data to enhance efficiency and sustainability.</a:t>
            </a:r>
          </a:p>
          <a:p>
            <a:r>
              <a:rPr lang="en-US" sz="2800" u="sng" dirty="0">
                <a:latin typeface="Aharoni" panose="02010803020104030203" pitchFamily="2" charset="-79"/>
                <a:cs typeface="Aharoni" panose="02010803020104030203" pitchFamily="2" charset="-79"/>
              </a:rPr>
              <a:t>Advancements in Technology: </a:t>
            </a:r>
            <a:r>
              <a:rPr lang="en-US" dirty="0"/>
              <a:t>Improved remote sensing, satellites, and drones providing real-time, accurate data for proactive farming decisions.</a:t>
            </a:r>
          </a:p>
          <a:p>
            <a:r>
              <a:rPr lang="en-US" sz="2800" u="sng" dirty="0">
                <a:latin typeface="Aharoni" pitchFamily="2" charset="-79"/>
                <a:cs typeface="Aharoni" pitchFamily="2" charset="-79"/>
              </a:rPr>
              <a:t>AI Integration: </a:t>
            </a:r>
            <a:r>
              <a:rPr lang="en-US" dirty="0"/>
              <a:t>Utilizing AI and machine learning for predictive analytics to forecast weather, pest outbreaks, and crop yields.</a:t>
            </a:r>
          </a:p>
          <a:p>
            <a:endParaRPr lang="en-US" dirty="0"/>
          </a:p>
          <a:p>
            <a:r>
              <a:rPr lang="en-US" sz="2800" u="sng" dirty="0">
                <a:latin typeface="Aharoni" pitchFamily="2" charset="-79"/>
                <a:cs typeface="Aharoni" pitchFamily="2" charset="-79"/>
              </a:rPr>
              <a:t>Vision for the App:</a:t>
            </a:r>
          </a:p>
          <a:p>
            <a:r>
              <a:rPr lang="en-US" u="sng" dirty="0">
                <a:latin typeface="Aharoni" panose="02010803020104030203" pitchFamily="2" charset="-79"/>
                <a:cs typeface="Aharoni" panose="02010803020104030203" pitchFamily="2" charset="-79"/>
              </a:rPr>
              <a:t>Comprehensive Support:</a:t>
            </a:r>
            <a:r>
              <a:rPr lang="en-US" dirty="0"/>
              <a:t>Evolving into a decision support system that integrates diverse data sources for tailored recommendations. </a:t>
            </a:r>
          </a:p>
          <a:p>
            <a:r>
              <a:rPr lang="en-US" sz="2800" u="sng" dirty="0">
                <a:latin typeface="Aharoni" pitchFamily="2" charset="-79"/>
                <a:cs typeface="Aharoni" pitchFamily="2" charset="-79"/>
              </a:rPr>
              <a:t>Sustainable Practices:</a:t>
            </a:r>
          </a:p>
          <a:p>
            <a:r>
              <a:rPr lang="en-US" dirty="0"/>
              <a:t>Promoting responsible resource management and sustainable farming to ensure long-term agricultural resilience.</a:t>
            </a:r>
          </a:p>
        </p:txBody>
      </p:sp>
      <p:pic>
        <p:nvPicPr>
          <p:cNvPr id="3078" name="Picture 6" descr="C:\Users\user\Downloads\WhatsApp Image 2024-10-05 at 3.08.58 PM.jpeg"/>
          <p:cNvPicPr>
            <a:picLocks noChangeAspect="1" noChangeArrowheads="1"/>
          </p:cNvPicPr>
          <p:nvPr/>
        </p:nvPicPr>
        <p:blipFill>
          <a:blip r:embed="rId2"/>
          <a:srcRect t="11396" b="15669"/>
          <a:stretch>
            <a:fillRect/>
          </a:stretch>
        </p:blipFill>
        <p:spPr bwMode="auto">
          <a:xfrm>
            <a:off x="3549650" y="1419225"/>
            <a:ext cx="10591800" cy="243840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350" y="349250"/>
            <a:ext cx="16764000" cy="677108"/>
          </a:xfrm>
        </p:spPr>
        <p:txBody>
          <a:bodyPr/>
          <a:lstStyle/>
          <a:p>
            <a:pPr algn="ctr"/>
            <a:r>
              <a:rPr lang="en-US" sz="4400" dirty="0">
                <a:latin typeface="Impact" pitchFamily="34" charset="0"/>
              </a:rPr>
              <a:t>Advantages</a:t>
            </a:r>
          </a:p>
        </p:txBody>
      </p:sp>
      <p:sp>
        <p:nvSpPr>
          <p:cNvPr id="3" name="Text Placeholder 2"/>
          <p:cNvSpPr>
            <a:spLocks noGrp="1"/>
          </p:cNvSpPr>
          <p:nvPr>
            <p:ph type="body" idx="1"/>
          </p:nvPr>
        </p:nvSpPr>
        <p:spPr>
          <a:xfrm>
            <a:off x="1149350" y="1320800"/>
            <a:ext cx="16002000" cy="8725466"/>
          </a:xfrm>
        </p:spPr>
        <p:txBody>
          <a:bodyPr/>
          <a:lstStyle/>
          <a:p>
            <a:pPr>
              <a:buFont typeface="Wingdings" pitchFamily="2" charset="2"/>
              <a:buChar char="§"/>
            </a:pPr>
            <a:r>
              <a:rPr lang="en-US" dirty="0"/>
              <a:t> </a:t>
            </a:r>
            <a:r>
              <a:rPr lang="en-US" sz="2800" u="sng" dirty="0">
                <a:latin typeface="Aharoni" panose="02010803020104030203" pitchFamily="2" charset="-79"/>
                <a:cs typeface="Aharoni" panose="02010803020104030203" pitchFamily="2" charset="-79"/>
              </a:rPr>
              <a:t>Enhanced Decision-MakingData-Driven Insights</a:t>
            </a:r>
            <a:r>
              <a:rPr lang="en-US" sz="2800" dirty="0">
                <a:latin typeface="Aharoni" panose="02010803020104030203" pitchFamily="2" charset="-79"/>
                <a:cs typeface="Aharoni" panose="02010803020104030203" pitchFamily="2" charset="-79"/>
              </a:rPr>
              <a:t>: </a:t>
            </a:r>
            <a:r>
              <a:rPr lang="en-US" dirty="0"/>
              <a:t>Access to real-time data on weather, soil moisture, and crop health enables informed decisions that optimize agricultural practices</a:t>
            </a:r>
          </a:p>
          <a:p>
            <a:pPr>
              <a:buFont typeface="Wingdings" pitchFamily="2" charset="2"/>
              <a:buChar char="§"/>
            </a:pPr>
            <a:endParaRPr lang="en-US" dirty="0"/>
          </a:p>
          <a:p>
            <a:pPr>
              <a:buFont typeface="Wingdings" pitchFamily="2" charset="2"/>
              <a:buChar char="§"/>
            </a:pPr>
            <a:r>
              <a:rPr lang="en-US" dirty="0">
                <a:latin typeface="Aharoni" panose="02010803020104030203" pitchFamily="2" charset="-79"/>
                <a:cs typeface="Aharoni" panose="02010803020104030203" pitchFamily="2" charset="-79"/>
              </a:rPr>
              <a:t> </a:t>
            </a:r>
            <a:r>
              <a:rPr lang="en-US" sz="2800" u="sng" dirty="0">
                <a:latin typeface="Aharoni" panose="02010803020104030203" pitchFamily="2" charset="-79"/>
                <a:cs typeface="Aharoni" panose="02010803020104030203" pitchFamily="2" charset="-79"/>
              </a:rPr>
              <a:t>Improved Resource ManagementWater Conservation: </a:t>
            </a:r>
            <a:r>
              <a:rPr lang="en-US" dirty="0"/>
              <a:t>Targeted irrigation recommendations help reduce water usage, promoting sustainable practices and increasing efficiency.</a:t>
            </a:r>
          </a:p>
          <a:p>
            <a:pPr>
              <a:buFont typeface="Wingdings" pitchFamily="2" charset="2"/>
              <a:buChar char="§"/>
            </a:pPr>
            <a:endParaRPr lang="en-US" dirty="0"/>
          </a:p>
          <a:p>
            <a:pPr>
              <a:buFont typeface="Wingdings" pitchFamily="2" charset="2"/>
              <a:buChar char="§"/>
            </a:pPr>
            <a:r>
              <a:rPr lang="en-US" dirty="0"/>
              <a:t> </a:t>
            </a:r>
            <a:r>
              <a:rPr lang="en-US" sz="2800" u="sng" dirty="0">
                <a:latin typeface="Aharoni" panose="02010803020104030203" pitchFamily="2" charset="-79"/>
                <a:cs typeface="Aharoni" panose="02010803020104030203" pitchFamily="2" charset="-79"/>
              </a:rPr>
              <a:t>Increased Crop YieldsOptimized Planting and Harvesting: </a:t>
            </a:r>
            <a:r>
              <a:rPr lang="en-US" dirty="0"/>
              <a:t>Accurate forecasts and data analytics assist farmers in determining the best times for planting and harvesting, leading to higher yields.</a:t>
            </a:r>
          </a:p>
          <a:p>
            <a:pPr>
              <a:buFont typeface="Wingdings" pitchFamily="2" charset="2"/>
              <a:buChar char="§"/>
            </a:pPr>
            <a:endParaRPr lang="en-US" dirty="0"/>
          </a:p>
          <a:p>
            <a:pPr>
              <a:buFont typeface="Wingdings" pitchFamily="2" charset="2"/>
              <a:buChar char="§"/>
            </a:pPr>
            <a:r>
              <a:rPr lang="en-US" dirty="0"/>
              <a:t> </a:t>
            </a:r>
            <a:r>
              <a:rPr lang="en-US" sz="2800" u="sng" dirty="0">
                <a:latin typeface="Aharoni" panose="02010803020104030203" pitchFamily="2" charset="-79"/>
                <a:cs typeface="Aharoni" panose="02010803020104030203" pitchFamily="2" charset="-79"/>
              </a:rPr>
              <a:t>Early Warning SystemsPest and Disease Alerts: </a:t>
            </a:r>
            <a:r>
              <a:rPr lang="en-US" dirty="0"/>
              <a:t>Real-time alerts on potential pest outbreaks and disease risks allow for timely interventions, reducing crop loss.</a:t>
            </a:r>
          </a:p>
          <a:p>
            <a:pPr>
              <a:buFont typeface="Wingdings" pitchFamily="2" charset="2"/>
              <a:buChar char="§"/>
            </a:pPr>
            <a:endParaRPr lang="en-US" dirty="0"/>
          </a:p>
          <a:p>
            <a:pPr>
              <a:buFont typeface="Wingdings" pitchFamily="2" charset="2"/>
              <a:buChar char="§"/>
            </a:pPr>
            <a:r>
              <a:rPr lang="en-US" dirty="0"/>
              <a:t> </a:t>
            </a:r>
            <a:r>
              <a:rPr lang="en-US" sz="2800" u="sng" dirty="0">
                <a:latin typeface="Aharoni" panose="02010803020104030203" pitchFamily="2" charset="-79"/>
                <a:cs typeface="Aharoni" panose="02010803020104030203" pitchFamily="2" charset="-79"/>
              </a:rPr>
              <a:t>Cost SavingsReduced Input Costs: </a:t>
            </a:r>
            <a:r>
              <a:rPr lang="en-US" dirty="0"/>
              <a:t>Efficient resource use leads to lower costs for water, fertilizers, and pesticides, improving the profitability of farming operations.</a:t>
            </a:r>
          </a:p>
          <a:p>
            <a:pPr>
              <a:buFont typeface="Wingdings" pitchFamily="2" charset="2"/>
              <a:buChar char="§"/>
            </a:pPr>
            <a:endParaRPr lang="en-US" dirty="0"/>
          </a:p>
          <a:p>
            <a:pPr>
              <a:buFont typeface="Wingdings" pitchFamily="2" charset="2"/>
              <a:buChar char="§"/>
            </a:pPr>
            <a:r>
              <a:rPr lang="en-US" dirty="0"/>
              <a:t> </a:t>
            </a:r>
            <a:r>
              <a:rPr lang="en-US" sz="2800" u="sng" dirty="0">
                <a:latin typeface="Aharoni" panose="02010803020104030203" pitchFamily="2" charset="-79"/>
                <a:cs typeface="Aharoni" panose="02010803020104030203" pitchFamily="2" charset="-79"/>
              </a:rPr>
              <a:t>Community Empowerment Knowledge Sharing: </a:t>
            </a:r>
            <a:r>
              <a:rPr lang="en-US" dirty="0"/>
              <a:t>The app fosters community engagement, allowing farmers to share experiences and learn from one another, enhancing overall agricultural resilience.</a:t>
            </a:r>
          </a:p>
          <a:p>
            <a:pPr>
              <a:buFont typeface="Wingdings" pitchFamily="2" charset="2"/>
              <a:buChar char="§"/>
            </a:pPr>
            <a:endParaRPr lang="en-US" dirty="0"/>
          </a:p>
          <a:p>
            <a:pPr>
              <a:buFont typeface="Wingdings" pitchFamily="2" charset="2"/>
              <a:buChar char="§"/>
            </a:pPr>
            <a:r>
              <a:rPr lang="en-US" dirty="0">
                <a:latin typeface="Aharoni" panose="02010803020104030203" pitchFamily="2" charset="-79"/>
                <a:cs typeface="Aharoni" panose="02010803020104030203" pitchFamily="2" charset="-79"/>
              </a:rPr>
              <a:t> </a:t>
            </a:r>
            <a:r>
              <a:rPr lang="en-US" sz="2800" u="sng" dirty="0">
                <a:latin typeface="Aharoni" panose="02010803020104030203" pitchFamily="2" charset="-79"/>
                <a:cs typeface="Aharoni" panose="02010803020104030203" pitchFamily="2" charset="-79"/>
              </a:rPr>
              <a:t>Market Timing: </a:t>
            </a:r>
            <a:r>
              <a:rPr lang="en-US" dirty="0"/>
              <a:t>Weather information can influence market dynamics, allowing farmers to sell their produce at optimal times.</a:t>
            </a:r>
          </a:p>
          <a:p>
            <a:pPr>
              <a:buFont typeface="Wingdings" pitchFamily="2" charset="2"/>
              <a:buChar char="§"/>
            </a:pP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2700"/>
            <a:ext cx="18288000" cy="10287000"/>
          </a:xfrm>
          <a:prstGeom prst="rect">
            <a:avLst/>
          </a:prstGeom>
        </p:spPr>
      </p:pic>
      <p:grpSp>
        <p:nvGrpSpPr>
          <p:cNvPr id="3" name="object 3"/>
          <p:cNvGrpSpPr/>
          <p:nvPr/>
        </p:nvGrpSpPr>
        <p:grpSpPr>
          <a:xfrm>
            <a:off x="1421836" y="1064711"/>
            <a:ext cx="15442565" cy="8155940"/>
            <a:chOff x="1421836" y="1064711"/>
            <a:chExt cx="15442565" cy="8155940"/>
          </a:xfrm>
        </p:grpSpPr>
        <p:sp>
          <p:nvSpPr>
            <p:cNvPr id="4" name="object 4"/>
            <p:cNvSpPr/>
            <p:nvPr/>
          </p:nvSpPr>
          <p:spPr>
            <a:xfrm>
              <a:off x="1431367" y="1074247"/>
              <a:ext cx="15423515" cy="8136890"/>
            </a:xfrm>
            <a:custGeom>
              <a:avLst/>
              <a:gdLst/>
              <a:ahLst/>
              <a:cxnLst/>
              <a:rect l="l" t="t" r="r" b="b"/>
              <a:pathLst>
                <a:path w="15423515" h="8136890">
                  <a:moveTo>
                    <a:pt x="7711936" y="8136604"/>
                  </a:moveTo>
                  <a:lnTo>
                    <a:pt x="0" y="8136604"/>
                  </a:lnTo>
                  <a:lnTo>
                    <a:pt x="0" y="0"/>
                  </a:lnTo>
                  <a:lnTo>
                    <a:pt x="15423097" y="0"/>
                  </a:lnTo>
                  <a:lnTo>
                    <a:pt x="15423097" y="8136604"/>
                  </a:lnTo>
                  <a:lnTo>
                    <a:pt x="7711936" y="8136604"/>
                  </a:lnTo>
                  <a:close/>
                </a:path>
              </a:pathLst>
            </a:custGeom>
            <a:ln w="18719">
              <a:solidFill>
                <a:srgbClr val="FFFFFF"/>
              </a:solidFill>
            </a:ln>
          </p:spPr>
          <p:txBody>
            <a:bodyPr wrap="square" lIns="0" tIns="0" rIns="0" bIns="0" rtlCol="0"/>
            <a:lstStyle/>
            <a:p>
              <a:endParaRPr/>
            </a:p>
          </p:txBody>
        </p:sp>
        <p:sp>
          <p:nvSpPr>
            <p:cNvPr id="5" name="object 5"/>
            <p:cNvSpPr/>
            <p:nvPr/>
          </p:nvSpPr>
          <p:spPr>
            <a:xfrm>
              <a:off x="1431361" y="1074236"/>
              <a:ext cx="15423515" cy="742315"/>
            </a:xfrm>
            <a:custGeom>
              <a:avLst/>
              <a:gdLst/>
              <a:ahLst/>
              <a:cxnLst/>
              <a:rect l="l" t="t" r="r" b="b"/>
              <a:pathLst>
                <a:path w="15423515" h="742314">
                  <a:moveTo>
                    <a:pt x="7711876" y="742250"/>
                  </a:moveTo>
                  <a:lnTo>
                    <a:pt x="0" y="742250"/>
                  </a:lnTo>
                  <a:lnTo>
                    <a:pt x="0" y="0"/>
                  </a:lnTo>
                  <a:lnTo>
                    <a:pt x="15423016" y="0"/>
                  </a:lnTo>
                  <a:lnTo>
                    <a:pt x="15423016" y="742250"/>
                  </a:lnTo>
                  <a:lnTo>
                    <a:pt x="7711876" y="742250"/>
                  </a:lnTo>
                  <a:close/>
                </a:path>
              </a:pathLst>
            </a:custGeom>
            <a:ln w="18718">
              <a:solidFill>
                <a:srgbClr val="FFFFFF"/>
              </a:solidFill>
            </a:ln>
          </p:spPr>
          <p:txBody>
            <a:bodyPr wrap="square" lIns="0" tIns="0" rIns="0" bIns="0" rtlCol="0"/>
            <a:lstStyle/>
            <a:p>
              <a:endParaRPr/>
            </a:p>
          </p:txBody>
        </p:sp>
        <p:sp>
          <p:nvSpPr>
            <p:cNvPr id="6" name="object 6"/>
            <p:cNvSpPr/>
            <p:nvPr/>
          </p:nvSpPr>
          <p:spPr>
            <a:xfrm>
              <a:off x="16330320" y="1298929"/>
              <a:ext cx="226060" cy="225425"/>
            </a:xfrm>
            <a:custGeom>
              <a:avLst/>
              <a:gdLst/>
              <a:ahLst/>
              <a:cxnLst/>
              <a:rect l="l" t="t" r="r" b="b"/>
              <a:pathLst>
                <a:path w="226059" h="225425">
                  <a:moveTo>
                    <a:pt x="761" y="0"/>
                  </a:moveTo>
                  <a:lnTo>
                    <a:pt x="226002" y="225354"/>
                  </a:lnTo>
                </a:path>
                <a:path w="226059" h="225425">
                  <a:moveTo>
                    <a:pt x="225240" y="0"/>
                  </a:moveTo>
                  <a:lnTo>
                    <a:pt x="0" y="225354"/>
                  </a:lnTo>
                </a:path>
              </a:pathLst>
            </a:custGeom>
            <a:ln w="18715">
              <a:solidFill>
                <a:srgbClr val="FFFFFF"/>
              </a:solidFill>
            </a:ln>
          </p:spPr>
          <p:txBody>
            <a:bodyPr wrap="square" lIns="0" tIns="0" rIns="0" bIns="0" rtlCol="0"/>
            <a:lstStyle/>
            <a:p>
              <a:endParaRPr/>
            </a:p>
          </p:txBody>
        </p:sp>
        <p:sp>
          <p:nvSpPr>
            <p:cNvPr id="7" name="object 7"/>
            <p:cNvSpPr/>
            <p:nvPr/>
          </p:nvSpPr>
          <p:spPr>
            <a:xfrm>
              <a:off x="15259559" y="1411198"/>
              <a:ext cx="320040" cy="20320"/>
            </a:xfrm>
            <a:custGeom>
              <a:avLst/>
              <a:gdLst/>
              <a:ahLst/>
              <a:cxnLst/>
              <a:rect l="l" t="t" r="r" b="b"/>
              <a:pathLst>
                <a:path w="320040" h="20319">
                  <a:moveTo>
                    <a:pt x="319786" y="1435"/>
                  </a:moveTo>
                  <a:lnTo>
                    <a:pt x="127" y="0"/>
                  </a:lnTo>
                  <a:lnTo>
                    <a:pt x="0" y="18719"/>
                  </a:lnTo>
                  <a:lnTo>
                    <a:pt x="319659" y="20167"/>
                  </a:lnTo>
                  <a:lnTo>
                    <a:pt x="319786" y="1435"/>
                  </a:lnTo>
                  <a:close/>
                </a:path>
              </a:pathLst>
            </a:custGeom>
            <a:solidFill>
              <a:srgbClr val="FFFFFF"/>
            </a:solidFill>
          </p:spPr>
          <p:txBody>
            <a:bodyPr wrap="square" lIns="0" tIns="0" rIns="0" bIns="0" rtlCol="0"/>
            <a:lstStyle/>
            <a:p>
              <a:endParaRPr/>
            </a:p>
          </p:txBody>
        </p:sp>
        <p:sp>
          <p:nvSpPr>
            <p:cNvPr id="8" name="object 8"/>
            <p:cNvSpPr/>
            <p:nvPr/>
          </p:nvSpPr>
          <p:spPr>
            <a:xfrm>
              <a:off x="15842869" y="1298879"/>
              <a:ext cx="224790" cy="224790"/>
            </a:xfrm>
            <a:custGeom>
              <a:avLst/>
              <a:gdLst/>
              <a:ahLst/>
              <a:cxnLst/>
              <a:rect l="l" t="t" r="r" b="b"/>
              <a:pathLst>
                <a:path w="224790" h="224790">
                  <a:moveTo>
                    <a:pt x="112268" y="224612"/>
                  </a:moveTo>
                  <a:lnTo>
                    <a:pt x="0" y="224612"/>
                  </a:lnTo>
                  <a:lnTo>
                    <a:pt x="0" y="0"/>
                  </a:lnTo>
                  <a:lnTo>
                    <a:pt x="224663" y="0"/>
                  </a:lnTo>
                  <a:lnTo>
                    <a:pt x="224663" y="224612"/>
                  </a:lnTo>
                  <a:lnTo>
                    <a:pt x="112268" y="224612"/>
                  </a:lnTo>
                  <a:close/>
                </a:path>
              </a:pathLst>
            </a:custGeom>
            <a:ln w="18718">
              <a:solidFill>
                <a:srgbClr val="FFFFFF"/>
              </a:solidFill>
            </a:ln>
          </p:spPr>
          <p:txBody>
            <a:bodyPr wrap="square" lIns="0" tIns="0" rIns="0" bIns="0" rtlCol="0"/>
            <a:lstStyle/>
            <a:p>
              <a:endParaRPr/>
            </a:p>
          </p:txBody>
        </p:sp>
      </p:grpSp>
      <p:sp>
        <p:nvSpPr>
          <p:cNvPr id="9" name="object 9"/>
          <p:cNvSpPr txBox="1">
            <a:spLocks noGrp="1"/>
          </p:cNvSpPr>
          <p:nvPr>
            <p:ph type="title"/>
          </p:nvPr>
        </p:nvSpPr>
        <p:spPr>
          <a:xfrm>
            <a:off x="1445819" y="1111250"/>
            <a:ext cx="15423514" cy="689932"/>
          </a:xfrm>
          <a:prstGeom prst="rect">
            <a:avLst/>
          </a:prstGeom>
        </p:spPr>
        <p:txBody>
          <a:bodyPr vert="horz" wrap="square" lIns="0" tIns="12700" rIns="0" bIns="0" rtlCol="0">
            <a:spAutoFit/>
          </a:bodyPr>
          <a:lstStyle/>
          <a:p>
            <a:pPr marL="12700" algn="ctr">
              <a:lnSpc>
                <a:spcPct val="100000"/>
              </a:lnSpc>
              <a:spcBef>
                <a:spcPts val="100"/>
              </a:spcBef>
            </a:pPr>
            <a:r>
              <a:rPr sz="4400" spc="260" dirty="0">
                <a:latin typeface="Impact" pitchFamily="34" charset="0"/>
              </a:rPr>
              <a:t>Conclusion</a:t>
            </a:r>
          </a:p>
        </p:txBody>
      </p:sp>
      <p:sp>
        <p:nvSpPr>
          <p:cNvPr id="14" name="object 14"/>
          <p:cNvSpPr txBox="1"/>
          <p:nvPr/>
        </p:nvSpPr>
        <p:spPr>
          <a:xfrm>
            <a:off x="1758950" y="1901957"/>
            <a:ext cx="8610600" cy="7144905"/>
          </a:xfrm>
          <a:prstGeom prst="rect">
            <a:avLst/>
          </a:prstGeom>
        </p:spPr>
        <p:txBody>
          <a:bodyPr vert="horz" wrap="square" lIns="0" tIns="13335" rIns="0" bIns="0" rtlCol="0">
            <a:spAutoFit/>
          </a:bodyPr>
          <a:lstStyle/>
          <a:p>
            <a:pPr marL="12700" marR="5080">
              <a:lnSpc>
                <a:spcPct val="100600"/>
              </a:lnSpc>
              <a:spcBef>
                <a:spcPts val="105"/>
              </a:spcBef>
              <a:tabLst>
                <a:tab pos="531495" algn="l"/>
                <a:tab pos="1395730" algn="l"/>
                <a:tab pos="1741805" algn="l"/>
                <a:tab pos="1914525" algn="l"/>
                <a:tab pos="2087880" algn="l"/>
                <a:tab pos="2433320" algn="l"/>
                <a:tab pos="2606675" algn="l"/>
                <a:tab pos="3125470" algn="l"/>
                <a:tab pos="3471545" algn="l"/>
                <a:tab pos="3990340" algn="l"/>
                <a:tab pos="4163060" algn="l"/>
                <a:tab pos="4509135" algn="l"/>
                <a:tab pos="4681855" algn="l"/>
                <a:tab pos="5027930" algn="l"/>
                <a:tab pos="5546725" algn="l"/>
                <a:tab pos="5719445" algn="l"/>
                <a:tab pos="6065520" algn="l"/>
                <a:tab pos="6757670" algn="l"/>
                <a:tab pos="7103109" algn="l"/>
                <a:tab pos="7622540" algn="l"/>
                <a:tab pos="8140700" algn="l"/>
                <a:tab pos="8486775" algn="l"/>
                <a:tab pos="9006205" algn="l"/>
                <a:tab pos="9525000" algn="l"/>
                <a:tab pos="9870440" algn="l"/>
                <a:tab pos="10735310" algn="l"/>
              </a:tabLst>
            </a:pPr>
            <a:r>
              <a:rPr lang="en-US" sz="3600" u="sng" dirty="0">
                <a:solidFill>
                  <a:schemeClr val="bg1"/>
                </a:solidFill>
                <a:latin typeface="Aharoni" pitchFamily="2" charset="-79"/>
                <a:cs typeface="Aharoni" pitchFamily="2" charset="-79"/>
              </a:rPr>
              <a:t>Key Takeaways</a:t>
            </a:r>
          </a:p>
          <a:p>
            <a:pPr marL="12700" marR="5080">
              <a:lnSpc>
                <a:spcPct val="100600"/>
              </a:lnSpc>
              <a:spcBef>
                <a:spcPts val="105"/>
              </a:spcBef>
              <a:tabLst>
                <a:tab pos="531495" algn="l"/>
                <a:tab pos="1395730" algn="l"/>
                <a:tab pos="1741805" algn="l"/>
                <a:tab pos="1914525" algn="l"/>
                <a:tab pos="2087880" algn="l"/>
                <a:tab pos="2433320" algn="l"/>
                <a:tab pos="2606675" algn="l"/>
                <a:tab pos="3125470" algn="l"/>
                <a:tab pos="3471545" algn="l"/>
                <a:tab pos="3990340" algn="l"/>
                <a:tab pos="4163060" algn="l"/>
                <a:tab pos="4509135" algn="l"/>
                <a:tab pos="4681855" algn="l"/>
                <a:tab pos="5027930" algn="l"/>
                <a:tab pos="5546725" algn="l"/>
                <a:tab pos="5719445" algn="l"/>
                <a:tab pos="6065520" algn="l"/>
                <a:tab pos="6757670" algn="l"/>
                <a:tab pos="7103109" algn="l"/>
                <a:tab pos="7622540" algn="l"/>
                <a:tab pos="8140700" algn="l"/>
                <a:tab pos="8486775" algn="l"/>
                <a:tab pos="9006205" algn="l"/>
                <a:tab pos="9525000" algn="l"/>
                <a:tab pos="9870440" algn="l"/>
                <a:tab pos="10735310" algn="l"/>
              </a:tabLst>
            </a:pPr>
            <a:endParaRPr lang="en-US" sz="3200" dirty="0">
              <a:solidFill>
                <a:schemeClr val="bg1"/>
              </a:solidFill>
              <a:latin typeface="Microsoft Sans Serif"/>
              <a:cs typeface="Microsoft Sans Serif"/>
            </a:endParaRPr>
          </a:p>
          <a:p>
            <a:pPr marL="12700" marR="5080">
              <a:lnSpc>
                <a:spcPct val="100600"/>
              </a:lnSpc>
              <a:spcBef>
                <a:spcPts val="105"/>
              </a:spcBef>
              <a:tabLst>
                <a:tab pos="531495" algn="l"/>
                <a:tab pos="1395730" algn="l"/>
                <a:tab pos="1741805" algn="l"/>
                <a:tab pos="1914525" algn="l"/>
                <a:tab pos="2087880" algn="l"/>
                <a:tab pos="2433320" algn="l"/>
                <a:tab pos="2606675" algn="l"/>
                <a:tab pos="3125470" algn="l"/>
                <a:tab pos="3471545" algn="l"/>
                <a:tab pos="3990340" algn="l"/>
                <a:tab pos="4163060" algn="l"/>
                <a:tab pos="4509135" algn="l"/>
                <a:tab pos="4681855" algn="l"/>
                <a:tab pos="5027930" algn="l"/>
                <a:tab pos="5546725" algn="l"/>
                <a:tab pos="5719445" algn="l"/>
                <a:tab pos="6065520" algn="l"/>
                <a:tab pos="6757670" algn="l"/>
                <a:tab pos="7103109" algn="l"/>
                <a:tab pos="7622540" algn="l"/>
                <a:tab pos="8140700" algn="l"/>
                <a:tab pos="8486775" algn="l"/>
                <a:tab pos="9006205" algn="l"/>
                <a:tab pos="9525000" algn="l"/>
                <a:tab pos="9870440" algn="l"/>
                <a:tab pos="10735310" algn="l"/>
              </a:tabLst>
            </a:pPr>
            <a:r>
              <a:rPr lang="en-US" sz="3200" u="sng" dirty="0">
                <a:solidFill>
                  <a:schemeClr val="bg1"/>
                </a:solidFill>
                <a:latin typeface="Aharoni" pitchFamily="2" charset="-79"/>
                <a:cs typeface="Aharoni" pitchFamily="2" charset="-79"/>
              </a:rPr>
              <a:t>Addressing Challenges:</a:t>
            </a:r>
            <a:r>
              <a:rPr lang="en-US" sz="3200" u="sng" dirty="0">
                <a:solidFill>
                  <a:schemeClr val="bg1"/>
                </a:solidFill>
                <a:latin typeface="Microsoft Sans Serif"/>
                <a:cs typeface="Microsoft Sans Serif"/>
              </a:rPr>
              <a:t> </a:t>
            </a:r>
            <a:r>
              <a:rPr lang="en-US" sz="2800" dirty="0">
                <a:solidFill>
                  <a:schemeClr val="bg1"/>
                </a:solidFill>
                <a:latin typeface="Microsoft Sans Serif"/>
                <a:cs typeface="Microsoft Sans Serif"/>
              </a:rPr>
              <a:t>Our project leverages NASA data to tackle water-related challenges in agriculture, empowering farmers with timely information.</a:t>
            </a:r>
          </a:p>
          <a:p>
            <a:pPr marL="12700" marR="5080">
              <a:lnSpc>
                <a:spcPct val="100600"/>
              </a:lnSpc>
              <a:spcBef>
                <a:spcPts val="105"/>
              </a:spcBef>
              <a:tabLst>
                <a:tab pos="531495" algn="l"/>
                <a:tab pos="1395730" algn="l"/>
                <a:tab pos="1741805" algn="l"/>
                <a:tab pos="1914525" algn="l"/>
                <a:tab pos="2087880" algn="l"/>
                <a:tab pos="2433320" algn="l"/>
                <a:tab pos="2606675" algn="l"/>
                <a:tab pos="3125470" algn="l"/>
                <a:tab pos="3471545" algn="l"/>
                <a:tab pos="3990340" algn="l"/>
                <a:tab pos="4163060" algn="l"/>
                <a:tab pos="4509135" algn="l"/>
                <a:tab pos="4681855" algn="l"/>
                <a:tab pos="5027930" algn="l"/>
                <a:tab pos="5546725" algn="l"/>
                <a:tab pos="5719445" algn="l"/>
                <a:tab pos="6065520" algn="l"/>
                <a:tab pos="6757670" algn="l"/>
                <a:tab pos="7103109" algn="l"/>
                <a:tab pos="7622540" algn="l"/>
                <a:tab pos="8140700" algn="l"/>
                <a:tab pos="8486775" algn="l"/>
                <a:tab pos="9006205" algn="l"/>
                <a:tab pos="9525000" algn="l"/>
                <a:tab pos="9870440" algn="l"/>
                <a:tab pos="10735310" algn="l"/>
              </a:tabLst>
            </a:pPr>
            <a:endParaRPr lang="en-US" sz="3200" u="sng" dirty="0">
              <a:solidFill>
                <a:schemeClr val="bg1"/>
              </a:solidFill>
              <a:latin typeface="Microsoft Sans Serif"/>
              <a:cs typeface="Microsoft Sans Serif"/>
            </a:endParaRPr>
          </a:p>
          <a:p>
            <a:pPr marL="12700" marR="5080">
              <a:lnSpc>
                <a:spcPct val="100600"/>
              </a:lnSpc>
              <a:spcBef>
                <a:spcPts val="105"/>
              </a:spcBef>
              <a:tabLst>
                <a:tab pos="531495" algn="l"/>
                <a:tab pos="1395730" algn="l"/>
                <a:tab pos="1741805" algn="l"/>
                <a:tab pos="1914525" algn="l"/>
                <a:tab pos="2087880" algn="l"/>
                <a:tab pos="2433320" algn="l"/>
                <a:tab pos="2606675" algn="l"/>
                <a:tab pos="3125470" algn="l"/>
                <a:tab pos="3471545" algn="l"/>
                <a:tab pos="3990340" algn="l"/>
                <a:tab pos="4163060" algn="l"/>
                <a:tab pos="4509135" algn="l"/>
                <a:tab pos="4681855" algn="l"/>
                <a:tab pos="5027930" algn="l"/>
                <a:tab pos="5546725" algn="l"/>
                <a:tab pos="5719445" algn="l"/>
                <a:tab pos="6065520" algn="l"/>
                <a:tab pos="6757670" algn="l"/>
                <a:tab pos="7103109" algn="l"/>
                <a:tab pos="7622540" algn="l"/>
                <a:tab pos="8140700" algn="l"/>
                <a:tab pos="8486775" algn="l"/>
                <a:tab pos="9006205" algn="l"/>
                <a:tab pos="9525000" algn="l"/>
                <a:tab pos="9870440" algn="l"/>
                <a:tab pos="10735310" algn="l"/>
              </a:tabLst>
            </a:pPr>
            <a:r>
              <a:rPr lang="en-US" sz="3200" u="sng" dirty="0">
                <a:solidFill>
                  <a:schemeClr val="bg1"/>
                </a:solidFill>
                <a:latin typeface="Aharoni" pitchFamily="2" charset="-79"/>
                <a:cs typeface="Aharoni" pitchFamily="2" charset="-79"/>
              </a:rPr>
              <a:t>Technological Integration: </a:t>
            </a:r>
            <a:r>
              <a:rPr lang="en-US" sz="2800" dirty="0">
                <a:solidFill>
                  <a:schemeClr val="bg1"/>
                </a:solidFill>
                <a:latin typeface="Microsoft Sans Serif"/>
                <a:cs typeface="Microsoft Sans Serif"/>
              </a:rPr>
              <a:t>Real-time monitoring and data analytics enhance decision-making, improving resource management and crop productivity.</a:t>
            </a:r>
          </a:p>
          <a:p>
            <a:pPr marL="12700" marR="5080">
              <a:lnSpc>
                <a:spcPct val="100600"/>
              </a:lnSpc>
              <a:spcBef>
                <a:spcPts val="105"/>
              </a:spcBef>
              <a:tabLst>
                <a:tab pos="531495" algn="l"/>
                <a:tab pos="1395730" algn="l"/>
                <a:tab pos="1741805" algn="l"/>
                <a:tab pos="1914525" algn="l"/>
                <a:tab pos="2087880" algn="l"/>
                <a:tab pos="2433320" algn="l"/>
                <a:tab pos="2606675" algn="l"/>
                <a:tab pos="3125470" algn="l"/>
                <a:tab pos="3471545" algn="l"/>
                <a:tab pos="3990340" algn="l"/>
                <a:tab pos="4163060" algn="l"/>
                <a:tab pos="4509135" algn="l"/>
                <a:tab pos="4681855" algn="l"/>
                <a:tab pos="5027930" algn="l"/>
                <a:tab pos="5546725" algn="l"/>
                <a:tab pos="5719445" algn="l"/>
                <a:tab pos="6065520" algn="l"/>
                <a:tab pos="6757670" algn="l"/>
                <a:tab pos="7103109" algn="l"/>
                <a:tab pos="7622540" algn="l"/>
                <a:tab pos="8140700" algn="l"/>
                <a:tab pos="8486775" algn="l"/>
                <a:tab pos="9006205" algn="l"/>
                <a:tab pos="9525000" algn="l"/>
                <a:tab pos="9870440" algn="l"/>
                <a:tab pos="10735310" algn="l"/>
              </a:tabLst>
            </a:pPr>
            <a:endParaRPr lang="en-US" sz="3200" dirty="0">
              <a:solidFill>
                <a:schemeClr val="bg1"/>
              </a:solidFill>
              <a:latin typeface="Microsoft Sans Serif"/>
              <a:cs typeface="Microsoft Sans Serif"/>
            </a:endParaRPr>
          </a:p>
          <a:p>
            <a:pPr marL="12700" marR="5080">
              <a:lnSpc>
                <a:spcPct val="100600"/>
              </a:lnSpc>
              <a:spcBef>
                <a:spcPts val="105"/>
              </a:spcBef>
              <a:tabLst>
                <a:tab pos="531495" algn="l"/>
                <a:tab pos="1395730" algn="l"/>
                <a:tab pos="1741805" algn="l"/>
                <a:tab pos="1914525" algn="l"/>
                <a:tab pos="2087880" algn="l"/>
                <a:tab pos="2433320" algn="l"/>
                <a:tab pos="2606675" algn="l"/>
                <a:tab pos="3125470" algn="l"/>
                <a:tab pos="3471545" algn="l"/>
                <a:tab pos="3990340" algn="l"/>
                <a:tab pos="4163060" algn="l"/>
                <a:tab pos="4509135" algn="l"/>
                <a:tab pos="4681855" algn="l"/>
                <a:tab pos="5027930" algn="l"/>
                <a:tab pos="5546725" algn="l"/>
                <a:tab pos="5719445" algn="l"/>
                <a:tab pos="6065520" algn="l"/>
                <a:tab pos="6757670" algn="l"/>
                <a:tab pos="7103109" algn="l"/>
                <a:tab pos="7622540" algn="l"/>
                <a:tab pos="8140700" algn="l"/>
                <a:tab pos="8486775" algn="l"/>
                <a:tab pos="9006205" algn="l"/>
                <a:tab pos="9525000" algn="l"/>
                <a:tab pos="9870440" algn="l"/>
                <a:tab pos="10735310" algn="l"/>
              </a:tabLst>
            </a:pPr>
            <a:r>
              <a:rPr lang="en-US" sz="3200" u="sng" dirty="0">
                <a:solidFill>
                  <a:schemeClr val="bg1"/>
                </a:solidFill>
                <a:latin typeface="Aharoni" pitchFamily="2" charset="-79"/>
                <a:cs typeface="Aharoni" pitchFamily="2" charset="-79"/>
              </a:rPr>
              <a:t>Call to Action: </a:t>
            </a:r>
            <a:r>
              <a:rPr lang="en-US" sz="2800" dirty="0">
                <a:solidFill>
                  <a:schemeClr val="bg1"/>
                </a:solidFill>
                <a:latin typeface="Microsoft Sans Serif"/>
                <a:cs typeface="Microsoft Sans Serif"/>
              </a:rPr>
              <a:t>We invite collaboration and feedback from farmers and stakeholders to refine the app and maximize its impact on sustainable farming practices</a:t>
            </a:r>
            <a:r>
              <a:rPr lang="en-US" sz="3200" dirty="0">
                <a:solidFill>
                  <a:schemeClr val="bg1"/>
                </a:solidFill>
                <a:latin typeface="Microsoft Sans Serif"/>
                <a:cs typeface="Microsoft Sans Serif"/>
              </a:rPr>
              <a:t>.</a:t>
            </a:r>
            <a:endParaRPr sz="3200" dirty="0">
              <a:solidFill>
                <a:schemeClr val="bg1"/>
              </a:solidFill>
              <a:latin typeface="Microsoft Sans Serif"/>
              <a:cs typeface="Microsoft Sans Serif"/>
            </a:endParaRPr>
          </a:p>
        </p:txBody>
      </p:sp>
      <p:pic>
        <p:nvPicPr>
          <p:cNvPr id="11" name="Picture 10">
            <a:extLst>
              <a:ext uri="{FF2B5EF4-FFF2-40B4-BE49-F238E27FC236}">
                <a16:creationId xmlns:a16="http://schemas.microsoft.com/office/drawing/2014/main" id="{CF8D2467-5083-C715-AD48-578162815EC3}"/>
              </a:ext>
            </a:extLst>
          </p:cNvPr>
          <p:cNvPicPr>
            <a:picLocks noChangeAspect="1"/>
          </p:cNvPicPr>
          <p:nvPr/>
        </p:nvPicPr>
        <p:blipFill>
          <a:blip r:embed="rId3"/>
          <a:stretch>
            <a:fillRect/>
          </a:stretch>
        </p:blipFill>
        <p:spPr>
          <a:xfrm>
            <a:off x="10597398" y="2912862"/>
            <a:ext cx="6067735" cy="521733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7250" y="6064250"/>
            <a:ext cx="11506200" cy="3693319"/>
          </a:xfrm>
        </p:spPr>
        <p:txBody>
          <a:bodyPr/>
          <a:lstStyle/>
          <a:p>
            <a:pPr algn="ctr"/>
            <a:r>
              <a:rPr lang="en-US" sz="4800" dirty="0">
                <a:latin typeface="Aharoni" pitchFamily="2" charset="-79"/>
                <a:cs typeface="Aharoni" pitchFamily="2" charset="-79"/>
              </a:rPr>
              <a:t>Thank you for your attention and interest in our project,</a:t>
            </a:r>
            <a:br>
              <a:rPr lang="en-US" sz="4000" dirty="0">
                <a:latin typeface="Aharoni" pitchFamily="2" charset="-79"/>
                <a:cs typeface="Aharoni" pitchFamily="2" charset="-79"/>
              </a:rPr>
            </a:br>
            <a:r>
              <a:rPr lang="en-US" sz="4000" dirty="0">
                <a:latin typeface="Aharoni" pitchFamily="2" charset="-79"/>
                <a:cs typeface="Aharoni" pitchFamily="2" charset="-79"/>
              </a:rPr>
              <a:t> </a:t>
            </a:r>
            <a:r>
              <a:rPr lang="en-US" sz="4800" dirty="0">
                <a:latin typeface="Aharoni" panose="02010803020104030203" pitchFamily="2" charset="-79"/>
                <a:cs typeface="Aharoni" panose="02010803020104030203" pitchFamily="2" charset="-79"/>
              </a:rPr>
              <a:t>"</a:t>
            </a:r>
            <a:r>
              <a:rPr lang="en-US" sz="4800" dirty="0">
                <a:solidFill>
                  <a:schemeClr val="bg1"/>
                </a:solidFill>
                <a:latin typeface="Aharoni" panose="02010803020104030203" pitchFamily="2" charset="-79"/>
                <a:cs typeface="Aharoni" panose="02010803020104030203" pitchFamily="2" charset="-79"/>
              </a:rPr>
              <a:t> Agri-Weather Insight</a:t>
            </a:r>
            <a:r>
              <a:rPr lang="en-US" sz="4800" dirty="0">
                <a:latin typeface="Aharoni" panose="02010803020104030203" pitchFamily="2" charset="-79"/>
                <a:cs typeface="Aharoni" pitchFamily="2" charset="-79"/>
              </a:rPr>
              <a:t>." </a:t>
            </a:r>
            <a:br>
              <a:rPr lang="en-US" sz="4800" dirty="0">
                <a:latin typeface="Aharoni" panose="02010803020104030203" pitchFamily="2" charset="-79"/>
                <a:cs typeface="Aharoni" pitchFamily="2" charset="-79"/>
              </a:rPr>
            </a:br>
            <a:r>
              <a:rPr lang="en-US" sz="3200" dirty="0">
                <a:latin typeface="Aharoni" pitchFamily="2" charset="-79"/>
                <a:cs typeface="Aharoni" pitchFamily="2" charset="-79"/>
              </a:rPr>
              <a:t>We appreciate any questions or feedback</a:t>
            </a:r>
            <a:br>
              <a:rPr lang="en-US" sz="3200" dirty="0">
                <a:latin typeface="Aharoni" pitchFamily="2" charset="-79"/>
                <a:cs typeface="Aharoni" pitchFamily="2" charset="-79"/>
              </a:rPr>
            </a:br>
            <a:r>
              <a:rPr lang="en-US" sz="3200" dirty="0">
                <a:latin typeface="Aharoni" pitchFamily="2" charset="-79"/>
                <a:cs typeface="Aharoni" pitchFamily="2" charset="-79"/>
              </a:rPr>
              <a:t> you may have. </a:t>
            </a:r>
            <a:br>
              <a:rPr lang="en-US" sz="3200" dirty="0">
                <a:latin typeface="Aharoni" pitchFamily="2" charset="-79"/>
                <a:cs typeface="Aharoni" pitchFamily="2" charset="-79"/>
              </a:rPr>
            </a:br>
            <a:endParaRPr lang="en-US" sz="3200" dirty="0"/>
          </a:p>
        </p:txBody>
      </p:sp>
      <p:pic>
        <p:nvPicPr>
          <p:cNvPr id="4" name="Picture 3">
            <a:extLst>
              <a:ext uri="{FF2B5EF4-FFF2-40B4-BE49-F238E27FC236}">
                <a16:creationId xmlns:a16="http://schemas.microsoft.com/office/drawing/2014/main" id="{18B5410C-619E-CEFD-7376-840709F1D8FE}"/>
              </a:ext>
            </a:extLst>
          </p:cNvPr>
          <p:cNvPicPr>
            <a:picLocks noChangeAspect="1"/>
          </p:cNvPicPr>
          <p:nvPr/>
        </p:nvPicPr>
        <p:blipFill>
          <a:blip r:embed="rId2"/>
          <a:stretch>
            <a:fillRect/>
          </a:stretch>
        </p:blipFill>
        <p:spPr>
          <a:xfrm>
            <a:off x="5530850" y="1927679"/>
            <a:ext cx="7239000" cy="413657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11950" y="1111250"/>
            <a:ext cx="6448235" cy="689932"/>
          </a:xfrm>
          <a:prstGeom prst="rect">
            <a:avLst/>
          </a:prstGeom>
        </p:spPr>
        <p:txBody>
          <a:bodyPr vert="horz" wrap="square" lIns="0" tIns="12700" rIns="0" bIns="0" rtlCol="0">
            <a:spAutoFit/>
          </a:bodyPr>
          <a:lstStyle/>
          <a:p>
            <a:pPr marL="12700">
              <a:lnSpc>
                <a:spcPct val="100000"/>
              </a:lnSpc>
              <a:spcBef>
                <a:spcPts val="100"/>
              </a:spcBef>
            </a:pPr>
            <a:r>
              <a:rPr sz="4400" spc="620" dirty="0">
                <a:latin typeface="Impact" pitchFamily="34" charset="0"/>
                <a:cs typeface="Aharoni" pitchFamily="2" charset="-79"/>
              </a:rPr>
              <a:t>Introduction</a:t>
            </a:r>
          </a:p>
        </p:txBody>
      </p:sp>
      <p:sp>
        <p:nvSpPr>
          <p:cNvPr id="7" name="object 7"/>
          <p:cNvSpPr txBox="1"/>
          <p:nvPr/>
        </p:nvSpPr>
        <p:spPr>
          <a:xfrm>
            <a:off x="1682750" y="1963361"/>
            <a:ext cx="8534400" cy="6906378"/>
          </a:xfrm>
          <a:prstGeom prst="rect">
            <a:avLst/>
          </a:prstGeom>
        </p:spPr>
        <p:txBody>
          <a:bodyPr vert="horz" wrap="square" lIns="0" tIns="12065" rIns="0" bIns="0" rtlCol="0">
            <a:spAutoFit/>
          </a:bodyPr>
          <a:lstStyle/>
          <a:p>
            <a:pPr marL="12700" marR="5080">
              <a:lnSpc>
                <a:spcPct val="100000"/>
              </a:lnSpc>
              <a:spcBef>
                <a:spcPts val="95"/>
              </a:spcBef>
            </a:pPr>
            <a:r>
              <a:rPr lang="en-US" sz="2800" dirty="0">
                <a:solidFill>
                  <a:schemeClr val="bg1"/>
                </a:solidFill>
                <a:latin typeface="Microsoft Sans Serif" pitchFamily="34" charset="0"/>
                <a:ea typeface="Batang" pitchFamily="18" charset="-127"/>
                <a:cs typeface="Microsoft Sans Serif" pitchFamily="34" charset="0"/>
              </a:rPr>
              <a:t>Agriculture is facing increasing challenges due to unpredictable weather patterns, pest infestations, and resource management issues. Our project seeks to leverage NASA’s Earth observation data to address these challenges effectively by developing a user-friendly mobile application. This app will provide farmers with real-time insights into environmental conditions, allowing them to optimize water management and enhance crop health. By integrating NASA’s extensive datasets with on-ground sensor information, we aim to empower farmers to make informed decisions that promote sustainability and resilience in their agricultural practices. Ultimately, this initiative aspires to support sustainable farming practices and contribute to food security in the face of climate variability</a:t>
            </a:r>
            <a:endParaRPr sz="2800" dirty="0">
              <a:solidFill>
                <a:schemeClr val="bg1"/>
              </a:solidFill>
              <a:latin typeface="Microsoft Sans Serif" pitchFamily="34" charset="0"/>
              <a:ea typeface="Batang" pitchFamily="18" charset="-127"/>
              <a:cs typeface="Microsoft Sans Serif" pitchFamily="34" charset="0"/>
            </a:endParaRPr>
          </a:p>
        </p:txBody>
      </p:sp>
      <p:pic>
        <p:nvPicPr>
          <p:cNvPr id="8" name="object 8"/>
          <p:cNvPicPr/>
          <p:nvPr/>
        </p:nvPicPr>
        <p:blipFill>
          <a:blip r:embed="rId2" cstate="print"/>
          <a:stretch>
            <a:fillRect/>
          </a:stretch>
        </p:blipFill>
        <p:spPr>
          <a:xfrm>
            <a:off x="10598150" y="2559050"/>
            <a:ext cx="5791390" cy="5715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61430" y="427792"/>
            <a:ext cx="10528960" cy="677108"/>
          </a:xfrm>
        </p:spPr>
        <p:txBody>
          <a:bodyPr/>
          <a:lstStyle/>
          <a:p>
            <a:pPr algn="l"/>
            <a:r>
              <a:rPr lang="en-US" sz="4400" dirty="0">
                <a:latin typeface="Impact" pitchFamily="34" charset="0"/>
              </a:rPr>
              <a:t>Data Integration</a:t>
            </a:r>
          </a:p>
        </p:txBody>
      </p:sp>
      <p:sp>
        <p:nvSpPr>
          <p:cNvPr id="3" name="Text Placeholder 2"/>
          <p:cNvSpPr>
            <a:spLocks noGrp="1"/>
          </p:cNvSpPr>
          <p:nvPr>
            <p:ph type="body" idx="1"/>
          </p:nvPr>
        </p:nvSpPr>
        <p:spPr>
          <a:xfrm>
            <a:off x="1149350" y="1568450"/>
            <a:ext cx="8534400" cy="7740581"/>
          </a:xfrm>
        </p:spPr>
        <p:txBody>
          <a:bodyPr/>
          <a:lstStyle/>
          <a:p>
            <a:r>
              <a:rPr lang="en-US" sz="2800" b="1" u="sng" dirty="0"/>
              <a:t>Data Integration:</a:t>
            </a:r>
          </a:p>
          <a:p>
            <a:endParaRPr lang="en-US" dirty="0"/>
          </a:p>
          <a:p>
            <a:pPr>
              <a:buFont typeface="Arial" panose="020B0604020202020204" pitchFamily="34" charset="0"/>
              <a:buChar char="•"/>
            </a:pPr>
            <a:r>
              <a:rPr lang="en-US" dirty="0"/>
              <a:t>Combining </a:t>
            </a:r>
            <a:r>
              <a:rPr lang="en-US" b="1" dirty="0"/>
              <a:t>NASA’s Earth observation data</a:t>
            </a:r>
            <a:r>
              <a:rPr lang="en-US" dirty="0"/>
              <a:t> with </a:t>
            </a:r>
            <a:r>
              <a:rPr lang="en-US" b="1" dirty="0"/>
              <a:t>real-time sensor data</a:t>
            </a:r>
            <a:endParaRPr lang="en-US" dirty="0"/>
          </a:p>
          <a:p>
            <a:pPr>
              <a:buFont typeface="Arial" panose="020B0604020202020204" pitchFamily="34" charset="0"/>
              <a:buChar char="•"/>
            </a:pPr>
            <a:r>
              <a:rPr lang="en-US" dirty="0"/>
              <a:t>Providing real-time insights into key </a:t>
            </a:r>
            <a:r>
              <a:rPr lang="en-US" b="1" dirty="0"/>
              <a:t>environmental parameters</a:t>
            </a:r>
            <a:r>
              <a:rPr lang="en-US" dirty="0"/>
              <a:t>:</a:t>
            </a:r>
          </a:p>
          <a:p>
            <a:pPr>
              <a:buFont typeface="Arial" panose="020B0604020202020204" pitchFamily="34" charset="0"/>
              <a:buChar char="•"/>
            </a:pPr>
            <a:endParaRPr lang="en-US" dirty="0"/>
          </a:p>
          <a:p>
            <a:pPr marL="742950" lvl="1" indent="-285750">
              <a:buFont typeface="Arial" panose="020B0604020202020204" pitchFamily="34" charset="0"/>
              <a:buChar char="•"/>
            </a:pPr>
            <a:r>
              <a:rPr lang="en-US" sz="2400" dirty="0">
                <a:solidFill>
                  <a:schemeClr val="bg1"/>
                </a:solidFill>
              </a:rPr>
              <a:t>Temperature</a:t>
            </a:r>
          </a:p>
          <a:p>
            <a:pPr marL="742950" lvl="1" indent="-285750">
              <a:buFont typeface="Arial" panose="020B0604020202020204" pitchFamily="34" charset="0"/>
              <a:buChar char="•"/>
            </a:pPr>
            <a:r>
              <a:rPr lang="en-US" sz="2400" dirty="0">
                <a:solidFill>
                  <a:schemeClr val="bg1"/>
                </a:solidFill>
              </a:rPr>
              <a:t>Humidity</a:t>
            </a:r>
          </a:p>
          <a:p>
            <a:pPr marL="742950" lvl="1" indent="-285750">
              <a:buFont typeface="Arial" panose="020B0604020202020204" pitchFamily="34" charset="0"/>
              <a:buChar char="•"/>
            </a:pPr>
            <a:r>
              <a:rPr lang="en-US" sz="2400" dirty="0">
                <a:solidFill>
                  <a:schemeClr val="bg1"/>
                </a:solidFill>
              </a:rPr>
              <a:t>Rainfall</a:t>
            </a:r>
          </a:p>
          <a:p>
            <a:pPr marL="742950" lvl="1" indent="-285750">
              <a:buFont typeface="Arial" panose="020B0604020202020204" pitchFamily="34" charset="0"/>
              <a:buChar char="•"/>
            </a:pPr>
            <a:r>
              <a:rPr lang="en-US" sz="2400" dirty="0">
                <a:solidFill>
                  <a:schemeClr val="bg1"/>
                </a:solidFill>
              </a:rPr>
              <a:t>Wind Speed</a:t>
            </a:r>
          </a:p>
          <a:p>
            <a:pPr>
              <a:buFont typeface="Arial" panose="020B0604020202020204" pitchFamily="34" charset="0"/>
              <a:buChar char="•"/>
            </a:pPr>
            <a:endParaRPr lang="en-US" b="1" dirty="0"/>
          </a:p>
          <a:p>
            <a:pPr>
              <a:buFont typeface="Arial" panose="020B0604020202020204" pitchFamily="34" charset="0"/>
              <a:buChar char="•"/>
            </a:pPr>
            <a:r>
              <a:rPr lang="en-US" b="1" dirty="0"/>
              <a:t>Predicting risks</a:t>
            </a:r>
            <a:r>
              <a:rPr lang="en-US" dirty="0"/>
              <a:t> like floods, droughts, and pest infestations</a:t>
            </a:r>
          </a:p>
          <a:p>
            <a:pPr>
              <a:buFont typeface="Arial" panose="020B0604020202020204" pitchFamily="34" charset="0"/>
              <a:buChar char="•"/>
            </a:pPr>
            <a:r>
              <a:rPr lang="en-US" dirty="0"/>
              <a:t>Empowering farmers with </a:t>
            </a:r>
            <a:r>
              <a:rPr lang="en-US" b="1" dirty="0"/>
              <a:t>actionable insights</a:t>
            </a:r>
            <a:r>
              <a:rPr lang="en-US" dirty="0"/>
              <a:t> for </a:t>
            </a:r>
            <a:r>
              <a:rPr lang="en-US" b="1" dirty="0"/>
              <a:t>timely</a:t>
            </a:r>
            <a:r>
              <a:rPr lang="en-US" dirty="0"/>
              <a:t> and </a:t>
            </a:r>
            <a:r>
              <a:rPr lang="en-US" b="1" dirty="0"/>
              <a:t>informed decision-making</a:t>
            </a:r>
            <a:endParaRPr lang="en-US" dirty="0"/>
          </a:p>
          <a:p>
            <a:pPr>
              <a:buFont typeface="Arial" panose="020B0604020202020204" pitchFamily="34" charset="0"/>
              <a:buChar char="•"/>
            </a:pPr>
            <a:r>
              <a:rPr lang="en-US" b="1" dirty="0"/>
              <a:t>Optimizing resources</a:t>
            </a:r>
            <a:r>
              <a:rPr lang="en-US" dirty="0"/>
              <a:t> and improving </a:t>
            </a:r>
            <a:r>
              <a:rPr lang="en-US" b="1" dirty="0"/>
              <a:t>agricultural sustainability</a:t>
            </a:r>
            <a:endParaRPr lang="en-US" dirty="0"/>
          </a:p>
          <a:p>
            <a:endParaRPr lang="en-US" sz="3600" dirty="0"/>
          </a:p>
        </p:txBody>
      </p:sp>
      <p:pic>
        <p:nvPicPr>
          <p:cNvPr id="4" name="Picture 3">
            <a:extLst>
              <a:ext uri="{FF2B5EF4-FFF2-40B4-BE49-F238E27FC236}">
                <a16:creationId xmlns:a16="http://schemas.microsoft.com/office/drawing/2014/main" id="{8F8202D2-309C-E458-2777-36925024EBCE}"/>
              </a:ext>
            </a:extLst>
          </p:cNvPr>
          <p:cNvPicPr>
            <a:picLocks noChangeAspect="1"/>
          </p:cNvPicPr>
          <p:nvPr/>
        </p:nvPicPr>
        <p:blipFill>
          <a:blip r:embed="rId2"/>
          <a:stretch>
            <a:fillRect/>
          </a:stretch>
        </p:blipFill>
        <p:spPr>
          <a:xfrm>
            <a:off x="9531350" y="1568450"/>
            <a:ext cx="7759040" cy="77590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9350" y="349250"/>
            <a:ext cx="14935200" cy="677108"/>
          </a:xfrm>
        </p:spPr>
        <p:txBody>
          <a:bodyPr/>
          <a:lstStyle/>
          <a:p>
            <a:pPr algn="ctr"/>
            <a:r>
              <a:rPr lang="en-US" sz="4400" dirty="0">
                <a:latin typeface="Impact" pitchFamily="34" charset="0"/>
              </a:rPr>
              <a:t>Project Focus</a:t>
            </a:r>
          </a:p>
        </p:txBody>
      </p:sp>
      <p:sp>
        <p:nvSpPr>
          <p:cNvPr id="3" name="Text Placeholder 2"/>
          <p:cNvSpPr>
            <a:spLocks noGrp="1"/>
          </p:cNvSpPr>
          <p:nvPr>
            <p:ph type="body" idx="1"/>
          </p:nvPr>
        </p:nvSpPr>
        <p:spPr>
          <a:xfrm>
            <a:off x="1073150" y="1263650"/>
            <a:ext cx="13639800" cy="8987076"/>
          </a:xfrm>
        </p:spPr>
        <p:txBody>
          <a:bodyPr anchor="t"/>
          <a:lstStyle/>
          <a:p>
            <a:r>
              <a:rPr lang="en-US" sz="2800" u="sng" dirty="0">
                <a:latin typeface="Aharoni" pitchFamily="2" charset="-79"/>
                <a:cs typeface="Aharoni" pitchFamily="2" charset="-79"/>
              </a:rPr>
              <a:t>Mobile Application Development</a:t>
            </a:r>
          </a:p>
          <a:p>
            <a:pPr>
              <a:buFont typeface="Wingdings" pitchFamily="2" charset="2"/>
              <a:buChar char="Ø"/>
            </a:pPr>
            <a:r>
              <a:rPr lang="en-US" sz="2800" dirty="0"/>
              <a:t>Leveraging NASA's Earth observation data to assist farmers.</a:t>
            </a:r>
          </a:p>
          <a:p>
            <a:pPr>
              <a:buFont typeface="Wingdings" pitchFamily="2" charset="2"/>
              <a:buChar char="Ø"/>
            </a:pPr>
            <a:endParaRPr lang="en-US" sz="2800" dirty="0"/>
          </a:p>
          <a:p>
            <a:r>
              <a:rPr lang="en-US" sz="2800" u="sng" dirty="0">
                <a:latin typeface="Aharoni" pitchFamily="2" charset="-79"/>
                <a:cs typeface="Aharoni" pitchFamily="2" charset="-79"/>
              </a:rPr>
              <a:t>Real-Time Updates</a:t>
            </a:r>
          </a:p>
          <a:p>
            <a:pPr>
              <a:buFont typeface="Wingdings" pitchFamily="2" charset="2"/>
              <a:buChar char="Ø"/>
            </a:pPr>
            <a:r>
              <a:rPr lang="en-US" sz="2800" dirty="0"/>
              <a:t>Providing critical environmental insights:</a:t>
            </a:r>
          </a:p>
          <a:p>
            <a:pPr>
              <a:buFont typeface="Wingdings" pitchFamily="2" charset="2"/>
              <a:buChar char="Ø"/>
            </a:pPr>
            <a:r>
              <a:rPr lang="en-US" sz="2800" dirty="0"/>
              <a:t>Rainfall</a:t>
            </a:r>
          </a:p>
          <a:p>
            <a:pPr>
              <a:buFont typeface="Wingdings" pitchFamily="2" charset="2"/>
              <a:buChar char="Ø"/>
            </a:pPr>
            <a:r>
              <a:rPr lang="en-US" sz="2800" dirty="0"/>
              <a:t>Wind speed</a:t>
            </a:r>
          </a:p>
          <a:p>
            <a:pPr>
              <a:buFont typeface="Wingdings" pitchFamily="2" charset="2"/>
              <a:buChar char="Ø"/>
            </a:pPr>
            <a:r>
              <a:rPr lang="en-US" sz="2800" dirty="0"/>
              <a:t>Humidity</a:t>
            </a:r>
          </a:p>
          <a:p>
            <a:pPr>
              <a:buFont typeface="Wingdings" pitchFamily="2" charset="2"/>
              <a:buChar char="Ø"/>
            </a:pPr>
            <a:r>
              <a:rPr lang="en-US" sz="2800" dirty="0"/>
              <a:t>Temperature</a:t>
            </a:r>
          </a:p>
          <a:p>
            <a:pPr>
              <a:buFont typeface="Wingdings" pitchFamily="2" charset="2"/>
              <a:buChar char="Ø"/>
            </a:pPr>
            <a:endParaRPr lang="en-US" sz="2800" dirty="0"/>
          </a:p>
          <a:p>
            <a:r>
              <a:rPr lang="en-US" sz="2800" u="sng" dirty="0">
                <a:latin typeface="Aharoni" pitchFamily="2" charset="-79"/>
                <a:cs typeface="Aharoni" pitchFamily="2" charset="-79"/>
              </a:rPr>
              <a:t>Alerts and Guidance</a:t>
            </a:r>
          </a:p>
          <a:p>
            <a:pPr>
              <a:buFont typeface="Wingdings" pitchFamily="2" charset="2"/>
              <a:buChar char="Ø"/>
            </a:pPr>
            <a:r>
              <a:rPr lang="en-US" sz="2800" dirty="0"/>
              <a:t>Flood risk alerts to help farmers prepare and respond</a:t>
            </a:r>
          </a:p>
          <a:p>
            <a:pPr>
              <a:buFont typeface="Wingdings" pitchFamily="2" charset="2"/>
              <a:buChar char="Ø"/>
            </a:pPr>
            <a:r>
              <a:rPr lang="en-US" sz="2800" dirty="0"/>
              <a:t>.Proactive instructions for effective pest management.</a:t>
            </a:r>
          </a:p>
          <a:p>
            <a:pPr>
              <a:buFont typeface="Wingdings" pitchFamily="2" charset="2"/>
              <a:buChar char="Ø"/>
            </a:pPr>
            <a:endParaRPr lang="en-US" sz="2800" dirty="0"/>
          </a:p>
          <a:p>
            <a:r>
              <a:rPr lang="en-US" sz="2800" u="sng" dirty="0">
                <a:latin typeface="Aharoni" pitchFamily="2" charset="-79"/>
                <a:cs typeface="Aharoni" pitchFamily="2" charset="-79"/>
              </a:rPr>
              <a:t>Data-Driven Recommendations</a:t>
            </a:r>
          </a:p>
          <a:p>
            <a:pPr>
              <a:buFont typeface="Wingdings" pitchFamily="2" charset="2"/>
              <a:buChar char="Ø"/>
            </a:pPr>
            <a:r>
              <a:rPr lang="en-US" sz="2800" dirty="0"/>
              <a:t>Analyzing optimal planting and harvesting times.</a:t>
            </a:r>
          </a:p>
          <a:p>
            <a:pPr>
              <a:buFont typeface="Wingdings" pitchFamily="2" charset="2"/>
              <a:buChar char="Ø"/>
            </a:pPr>
            <a:r>
              <a:rPr lang="en-US" sz="2800" dirty="0"/>
              <a:t>Enhancing productivity and resource efficiency.</a:t>
            </a:r>
          </a:p>
          <a:p>
            <a:pPr>
              <a:buFont typeface="Wingdings" pitchFamily="2" charset="2"/>
              <a:buChar char="Ø"/>
            </a:pPr>
            <a:endParaRPr lang="en-US" sz="2800" dirty="0"/>
          </a:p>
          <a:p>
            <a:r>
              <a:rPr lang="en-US" sz="2800" u="sng" dirty="0">
                <a:latin typeface="Aharoni" pitchFamily="2" charset="-79"/>
                <a:cs typeface="Aharoni" pitchFamily="2" charset="-79"/>
              </a:rPr>
              <a:t>Goal</a:t>
            </a:r>
          </a:p>
          <a:p>
            <a:pPr marL="457200" indent="-457200">
              <a:buFont typeface="Wingdings" panose="05000000000000000000" pitchFamily="2" charset="2"/>
              <a:buChar char="Ø"/>
            </a:pPr>
            <a:r>
              <a:rPr lang="en-US" sz="2800" dirty="0"/>
              <a:t>Support sustainable agricultural practices and improve food security.</a:t>
            </a:r>
          </a:p>
          <a:p>
            <a:endParaRPr lang="en-US" sz="2400" dirty="0"/>
          </a:p>
        </p:txBody>
      </p:sp>
      <p:pic>
        <p:nvPicPr>
          <p:cNvPr id="17411" name="Picture 3" descr="C:\Users\user\Downloads\WhatsApp Image 2024-10-05 at 2.09.24 PM.jpeg"/>
          <p:cNvPicPr>
            <a:picLocks noChangeAspect="1" noChangeArrowheads="1"/>
          </p:cNvPicPr>
          <p:nvPr/>
        </p:nvPicPr>
        <p:blipFill>
          <a:blip r:embed="rId2"/>
          <a:srcRect/>
          <a:stretch>
            <a:fillRect/>
          </a:stretch>
        </p:blipFill>
        <p:spPr bwMode="auto">
          <a:xfrm>
            <a:off x="10140950" y="2863850"/>
            <a:ext cx="7200900" cy="480060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8350" y="341326"/>
            <a:ext cx="16764000" cy="689291"/>
          </a:xfrm>
          <a:prstGeom prst="rect">
            <a:avLst/>
          </a:prstGeom>
        </p:spPr>
        <p:txBody>
          <a:bodyPr vert="horz" wrap="square" lIns="0" tIns="12065" rIns="0" bIns="0" rtlCol="0">
            <a:spAutoFit/>
          </a:bodyPr>
          <a:lstStyle/>
          <a:p>
            <a:pPr marL="12700" algn="ctr">
              <a:lnSpc>
                <a:spcPct val="100000"/>
              </a:lnSpc>
              <a:spcBef>
                <a:spcPts val="95"/>
              </a:spcBef>
              <a:tabLst>
                <a:tab pos="4537075" algn="l"/>
                <a:tab pos="5770880" algn="l"/>
                <a:tab pos="9883775" algn="l"/>
              </a:tabLst>
            </a:pPr>
            <a:r>
              <a:rPr lang="en-US" sz="4400" spc="229" dirty="0">
                <a:latin typeface="Impact" pitchFamily="34" charset="0"/>
              </a:rPr>
              <a:t>I</a:t>
            </a:r>
            <a:r>
              <a:rPr sz="4400" spc="229" dirty="0">
                <a:latin typeface="Impact" pitchFamily="34" charset="0"/>
              </a:rPr>
              <a:t>mportance</a:t>
            </a:r>
            <a:r>
              <a:rPr lang="en-US" sz="4400" spc="229" dirty="0">
                <a:latin typeface="Impact" pitchFamily="34" charset="0"/>
              </a:rPr>
              <a:t> </a:t>
            </a:r>
            <a:r>
              <a:rPr lang="en-US" sz="4400" spc="735" dirty="0">
                <a:latin typeface="Impact" pitchFamily="34" charset="0"/>
              </a:rPr>
              <a:t>O</a:t>
            </a:r>
            <a:r>
              <a:rPr sz="4400" spc="735" dirty="0">
                <a:latin typeface="Impact" pitchFamily="34" charset="0"/>
              </a:rPr>
              <a:t>f</a:t>
            </a:r>
            <a:r>
              <a:rPr lang="en-US" sz="4400" spc="735" dirty="0">
                <a:latin typeface="Impact" pitchFamily="34" charset="0"/>
              </a:rPr>
              <a:t> </a:t>
            </a:r>
            <a:r>
              <a:rPr sz="4400" spc="150" dirty="0">
                <a:latin typeface="Impact" pitchFamily="34" charset="0"/>
              </a:rPr>
              <a:t>Real-Time</a:t>
            </a:r>
            <a:r>
              <a:rPr lang="en-US" sz="4400" spc="150" dirty="0">
                <a:latin typeface="Impact" pitchFamily="34" charset="0"/>
              </a:rPr>
              <a:t> </a:t>
            </a:r>
            <a:r>
              <a:rPr sz="4400" spc="425" dirty="0">
                <a:latin typeface="Impact" pitchFamily="34" charset="0"/>
              </a:rPr>
              <a:t>Monitoring</a:t>
            </a:r>
          </a:p>
        </p:txBody>
      </p:sp>
      <p:sp>
        <p:nvSpPr>
          <p:cNvPr id="4" name="object 4"/>
          <p:cNvSpPr txBox="1"/>
          <p:nvPr/>
        </p:nvSpPr>
        <p:spPr>
          <a:xfrm>
            <a:off x="920750" y="1720850"/>
            <a:ext cx="10439400" cy="7668766"/>
          </a:xfrm>
          <a:prstGeom prst="rect">
            <a:avLst/>
          </a:prstGeom>
        </p:spPr>
        <p:txBody>
          <a:bodyPr vert="horz" wrap="square" lIns="0" tIns="25400" rIns="0" bIns="0" rtlCol="0">
            <a:spAutoFit/>
          </a:bodyPr>
          <a:lstStyle/>
          <a:p>
            <a:pPr marL="12700" marR="5080">
              <a:lnSpc>
                <a:spcPts val="2930"/>
              </a:lnSpc>
              <a:spcBef>
                <a:spcPts val="200"/>
              </a:spcBef>
              <a:tabLst>
                <a:tab pos="1690370" algn="l"/>
                <a:tab pos="2865120" algn="l"/>
                <a:tab pos="3368675" algn="l"/>
                <a:tab pos="3536315" algn="l"/>
                <a:tab pos="3871595" algn="l"/>
                <a:tab pos="4375150" algn="l"/>
                <a:tab pos="4543425" algn="l"/>
                <a:tab pos="5046345" algn="l"/>
                <a:tab pos="5885815" algn="l"/>
                <a:tab pos="6388735" algn="l"/>
                <a:tab pos="7395845" algn="l"/>
              </a:tabLst>
            </a:pPr>
            <a:r>
              <a:rPr lang="en-US" sz="2800" u="sng" dirty="0">
                <a:solidFill>
                  <a:schemeClr val="bg1"/>
                </a:solidFill>
                <a:latin typeface="Aharoni" pitchFamily="2" charset="-79"/>
                <a:cs typeface="Aharoni" pitchFamily="2" charset="-79"/>
              </a:rPr>
              <a:t>Timely Decision-Making: </a:t>
            </a:r>
            <a:r>
              <a:rPr lang="en-US" sz="2800" dirty="0">
                <a:solidFill>
                  <a:schemeClr val="bg1"/>
                </a:solidFill>
                <a:latin typeface="Microsoft Sans Serif"/>
                <a:cs typeface="Microsoft Sans Serif"/>
              </a:rPr>
              <a:t>Real-time monitoring provides immediate access to crucial data, enabling farmers to make quick and informed decisions that positively impact crop health and yields.</a:t>
            </a:r>
          </a:p>
          <a:p>
            <a:pPr marL="12700" marR="5080">
              <a:lnSpc>
                <a:spcPts val="2930"/>
              </a:lnSpc>
              <a:spcBef>
                <a:spcPts val="200"/>
              </a:spcBef>
              <a:tabLst>
                <a:tab pos="1690370" algn="l"/>
                <a:tab pos="2865120" algn="l"/>
                <a:tab pos="3368675" algn="l"/>
                <a:tab pos="3536315" algn="l"/>
                <a:tab pos="3871595" algn="l"/>
                <a:tab pos="4375150" algn="l"/>
                <a:tab pos="4543425" algn="l"/>
                <a:tab pos="5046345" algn="l"/>
                <a:tab pos="5885815" algn="l"/>
                <a:tab pos="6388735" algn="l"/>
                <a:tab pos="7395845" algn="l"/>
              </a:tabLst>
            </a:pPr>
            <a:endParaRPr lang="en-US" sz="2800" dirty="0">
              <a:solidFill>
                <a:schemeClr val="bg1"/>
              </a:solidFill>
              <a:latin typeface="Microsoft Sans Serif"/>
              <a:cs typeface="Microsoft Sans Serif"/>
            </a:endParaRPr>
          </a:p>
          <a:p>
            <a:pPr marL="12700" marR="5080">
              <a:lnSpc>
                <a:spcPts val="2930"/>
              </a:lnSpc>
              <a:spcBef>
                <a:spcPts val="200"/>
              </a:spcBef>
              <a:tabLst>
                <a:tab pos="1690370" algn="l"/>
                <a:tab pos="2865120" algn="l"/>
                <a:tab pos="3368675" algn="l"/>
                <a:tab pos="3536315" algn="l"/>
                <a:tab pos="3871595" algn="l"/>
                <a:tab pos="4375150" algn="l"/>
                <a:tab pos="4543425" algn="l"/>
                <a:tab pos="5046345" algn="l"/>
                <a:tab pos="5885815" algn="l"/>
                <a:tab pos="6388735" algn="l"/>
                <a:tab pos="7395845" algn="l"/>
              </a:tabLst>
            </a:pPr>
            <a:r>
              <a:rPr lang="en-US" sz="2800" u="sng" dirty="0">
                <a:solidFill>
                  <a:schemeClr val="bg1"/>
                </a:solidFill>
                <a:latin typeface="Aharoni" pitchFamily="2" charset="-79"/>
                <a:cs typeface="Aharoni" pitchFamily="2" charset="-79"/>
              </a:rPr>
              <a:t>Enhanced Responsiveness: </a:t>
            </a:r>
            <a:r>
              <a:rPr lang="en-US" sz="2800" dirty="0">
                <a:solidFill>
                  <a:schemeClr val="bg1"/>
                </a:solidFill>
                <a:latin typeface="Microsoft Sans Serif"/>
                <a:cs typeface="Microsoft Sans Serif"/>
              </a:rPr>
              <a:t>Farmers can react swiftly to environmental changes, such as sudden weather events, pests, or disease outbreaks, minimizing potential damage to crops.</a:t>
            </a:r>
          </a:p>
          <a:p>
            <a:pPr marL="12700" marR="5080">
              <a:lnSpc>
                <a:spcPts val="2930"/>
              </a:lnSpc>
              <a:spcBef>
                <a:spcPts val="200"/>
              </a:spcBef>
              <a:tabLst>
                <a:tab pos="1690370" algn="l"/>
                <a:tab pos="2865120" algn="l"/>
                <a:tab pos="3368675" algn="l"/>
                <a:tab pos="3536315" algn="l"/>
                <a:tab pos="3871595" algn="l"/>
                <a:tab pos="4375150" algn="l"/>
                <a:tab pos="4543425" algn="l"/>
                <a:tab pos="5046345" algn="l"/>
                <a:tab pos="5885815" algn="l"/>
                <a:tab pos="6388735" algn="l"/>
                <a:tab pos="7395845" algn="l"/>
              </a:tabLst>
            </a:pPr>
            <a:endParaRPr lang="en-US" sz="2800" dirty="0">
              <a:solidFill>
                <a:schemeClr val="bg1"/>
              </a:solidFill>
              <a:latin typeface="Microsoft Sans Serif"/>
              <a:cs typeface="Microsoft Sans Serif"/>
            </a:endParaRPr>
          </a:p>
          <a:p>
            <a:pPr marL="12700" marR="5080">
              <a:lnSpc>
                <a:spcPts val="2930"/>
              </a:lnSpc>
              <a:spcBef>
                <a:spcPts val="200"/>
              </a:spcBef>
              <a:tabLst>
                <a:tab pos="1690370" algn="l"/>
                <a:tab pos="2865120" algn="l"/>
                <a:tab pos="3368675" algn="l"/>
                <a:tab pos="3536315" algn="l"/>
                <a:tab pos="3871595" algn="l"/>
                <a:tab pos="4375150" algn="l"/>
                <a:tab pos="4543425" algn="l"/>
                <a:tab pos="5046345" algn="l"/>
                <a:tab pos="5885815" algn="l"/>
                <a:tab pos="6388735" algn="l"/>
                <a:tab pos="7395845" algn="l"/>
              </a:tabLst>
            </a:pPr>
            <a:r>
              <a:rPr lang="en-US" sz="2800" u="sng" dirty="0">
                <a:solidFill>
                  <a:schemeClr val="bg1"/>
                </a:solidFill>
                <a:latin typeface="Aharoni" pitchFamily="2" charset="-79"/>
                <a:cs typeface="Aharoni" pitchFamily="2" charset="-79"/>
              </a:rPr>
              <a:t>Optimized Resource Management: </a:t>
            </a:r>
            <a:r>
              <a:rPr lang="en-US" sz="2800" dirty="0">
                <a:solidFill>
                  <a:schemeClr val="bg1"/>
                </a:solidFill>
                <a:latin typeface="Microsoft Sans Serif"/>
                <a:cs typeface="Microsoft Sans Serif"/>
              </a:rPr>
              <a:t>Continuous data allows for better allocation of resources (water, fertilizers, pesticides), leading to reduced waste and increased efficiency.</a:t>
            </a:r>
          </a:p>
          <a:p>
            <a:pPr marL="12700" marR="5080">
              <a:lnSpc>
                <a:spcPts val="2930"/>
              </a:lnSpc>
              <a:spcBef>
                <a:spcPts val="200"/>
              </a:spcBef>
              <a:tabLst>
                <a:tab pos="1690370" algn="l"/>
                <a:tab pos="2865120" algn="l"/>
                <a:tab pos="3368675" algn="l"/>
                <a:tab pos="3536315" algn="l"/>
                <a:tab pos="3871595" algn="l"/>
                <a:tab pos="4375150" algn="l"/>
                <a:tab pos="4543425" algn="l"/>
                <a:tab pos="5046345" algn="l"/>
                <a:tab pos="5885815" algn="l"/>
                <a:tab pos="6388735" algn="l"/>
                <a:tab pos="7395845" algn="l"/>
              </a:tabLst>
            </a:pPr>
            <a:endParaRPr lang="en-US" sz="2800" dirty="0">
              <a:solidFill>
                <a:schemeClr val="bg1"/>
              </a:solidFill>
              <a:latin typeface="Aharoni" pitchFamily="2" charset="-79"/>
              <a:cs typeface="Aharoni" pitchFamily="2" charset="-79"/>
            </a:endParaRPr>
          </a:p>
          <a:p>
            <a:pPr marL="12700" marR="5080">
              <a:lnSpc>
                <a:spcPts val="2930"/>
              </a:lnSpc>
              <a:spcBef>
                <a:spcPts val="200"/>
              </a:spcBef>
              <a:tabLst>
                <a:tab pos="1690370" algn="l"/>
                <a:tab pos="2865120" algn="l"/>
                <a:tab pos="3368675" algn="l"/>
                <a:tab pos="3536315" algn="l"/>
                <a:tab pos="3871595" algn="l"/>
                <a:tab pos="4375150" algn="l"/>
                <a:tab pos="4543425" algn="l"/>
                <a:tab pos="5046345" algn="l"/>
                <a:tab pos="5885815" algn="l"/>
                <a:tab pos="6388735" algn="l"/>
                <a:tab pos="7395845" algn="l"/>
              </a:tabLst>
            </a:pPr>
            <a:r>
              <a:rPr lang="en-US" sz="2800" u="sng" dirty="0">
                <a:solidFill>
                  <a:schemeClr val="bg1"/>
                </a:solidFill>
                <a:latin typeface="Aharoni" pitchFamily="2" charset="-79"/>
                <a:cs typeface="Aharoni" pitchFamily="2" charset="-79"/>
              </a:rPr>
              <a:t>Increased Productivity: </a:t>
            </a:r>
            <a:r>
              <a:rPr lang="en-US" sz="2800" dirty="0">
                <a:solidFill>
                  <a:schemeClr val="bg1"/>
                </a:solidFill>
                <a:latin typeface="Microsoft Sans Serif"/>
                <a:cs typeface="Microsoft Sans Serif"/>
              </a:rPr>
              <a:t>Access to real-time insights helps farmers maximize their crop yields by ensuring optimal growing conditions and timely interventions.</a:t>
            </a:r>
          </a:p>
          <a:p>
            <a:pPr marL="12700" marR="5080">
              <a:lnSpc>
                <a:spcPts val="2930"/>
              </a:lnSpc>
              <a:spcBef>
                <a:spcPts val="200"/>
              </a:spcBef>
              <a:tabLst>
                <a:tab pos="1690370" algn="l"/>
                <a:tab pos="2865120" algn="l"/>
                <a:tab pos="3368675" algn="l"/>
                <a:tab pos="3536315" algn="l"/>
                <a:tab pos="3871595" algn="l"/>
                <a:tab pos="4375150" algn="l"/>
                <a:tab pos="4543425" algn="l"/>
                <a:tab pos="5046345" algn="l"/>
                <a:tab pos="5885815" algn="l"/>
                <a:tab pos="6388735" algn="l"/>
                <a:tab pos="7395845" algn="l"/>
              </a:tabLst>
            </a:pPr>
            <a:endParaRPr lang="en-US" sz="2800" dirty="0">
              <a:solidFill>
                <a:schemeClr val="bg1"/>
              </a:solidFill>
              <a:latin typeface="Microsoft Sans Serif"/>
              <a:cs typeface="Microsoft Sans Serif"/>
            </a:endParaRPr>
          </a:p>
          <a:p>
            <a:pPr marL="12700" marR="5080">
              <a:lnSpc>
                <a:spcPts val="2930"/>
              </a:lnSpc>
              <a:spcBef>
                <a:spcPts val="200"/>
              </a:spcBef>
              <a:tabLst>
                <a:tab pos="1690370" algn="l"/>
                <a:tab pos="2865120" algn="l"/>
                <a:tab pos="3368675" algn="l"/>
                <a:tab pos="3536315" algn="l"/>
                <a:tab pos="3871595" algn="l"/>
                <a:tab pos="4375150" algn="l"/>
                <a:tab pos="4543425" algn="l"/>
                <a:tab pos="5046345" algn="l"/>
                <a:tab pos="5885815" algn="l"/>
                <a:tab pos="6388735" algn="l"/>
                <a:tab pos="7395845" algn="l"/>
              </a:tabLst>
            </a:pPr>
            <a:r>
              <a:rPr lang="en-US" sz="2800" u="sng" dirty="0">
                <a:solidFill>
                  <a:schemeClr val="bg1"/>
                </a:solidFill>
                <a:latin typeface="Aharoni" pitchFamily="2" charset="-79"/>
                <a:cs typeface="Aharoni" pitchFamily="2" charset="-79"/>
              </a:rPr>
              <a:t>Sustainability: </a:t>
            </a:r>
            <a:r>
              <a:rPr lang="en-US" sz="2800" dirty="0">
                <a:solidFill>
                  <a:schemeClr val="bg1"/>
                </a:solidFill>
                <a:latin typeface="Microsoft Sans Serif"/>
                <a:cs typeface="Microsoft Sans Serif"/>
              </a:rPr>
              <a:t>Effective monitoring supports sustainable practices by promoting responsible resource use and minimizing the environmental impact of agricultural activities.</a:t>
            </a:r>
            <a:endParaRPr sz="2800" dirty="0">
              <a:solidFill>
                <a:schemeClr val="bg1"/>
              </a:solidFill>
              <a:latin typeface="Microsoft Sans Serif"/>
              <a:cs typeface="Microsoft Sans Serif"/>
            </a:endParaRPr>
          </a:p>
        </p:txBody>
      </p:sp>
      <p:pic>
        <p:nvPicPr>
          <p:cNvPr id="5" name="object 5"/>
          <p:cNvPicPr/>
          <p:nvPr/>
        </p:nvPicPr>
        <p:blipFill>
          <a:blip r:embed="rId2" cstate="print"/>
          <a:stretch>
            <a:fillRect/>
          </a:stretch>
        </p:blipFill>
        <p:spPr>
          <a:xfrm>
            <a:off x="11360150" y="2635250"/>
            <a:ext cx="5873750" cy="6096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187950" y="177229"/>
            <a:ext cx="10528300" cy="939800"/>
          </a:xfrm>
        </p:spPr>
        <p:txBody>
          <a:bodyPr vert="horz" wrap="square" lIns="0" tIns="15240" rIns="0" bIns="0" rtlCol="0">
            <a:spAutoFit/>
          </a:bodyPr>
          <a:lstStyle/>
          <a:p>
            <a:r>
              <a:rPr lang="en-US" dirty="0"/>
              <a:t>NASA </a:t>
            </a:r>
            <a:r>
              <a:rPr lang="en-US" sz="5400" dirty="0"/>
              <a:t>Data</a:t>
            </a:r>
            <a:r>
              <a:rPr lang="en-US" dirty="0"/>
              <a:t> Utilization</a:t>
            </a:r>
          </a:p>
        </p:txBody>
      </p:sp>
      <p:pic>
        <p:nvPicPr>
          <p:cNvPr id="8" name="object 8"/>
          <p:cNvPicPr/>
          <p:nvPr/>
        </p:nvPicPr>
        <p:blipFill>
          <a:blip r:embed="rId2" cstate="print"/>
          <a:stretch>
            <a:fillRect/>
          </a:stretch>
        </p:blipFill>
        <p:spPr>
          <a:xfrm>
            <a:off x="1088105" y="1431925"/>
            <a:ext cx="16124489" cy="3058110"/>
          </a:xfrm>
          <a:prstGeom prst="rect">
            <a:avLst/>
          </a:prstGeom>
        </p:spPr>
      </p:pic>
      <p:sp>
        <p:nvSpPr>
          <p:cNvPr id="10" name="Rectangle 9"/>
          <p:cNvSpPr/>
          <p:nvPr/>
        </p:nvSpPr>
        <p:spPr>
          <a:xfrm>
            <a:off x="981891" y="4804931"/>
            <a:ext cx="16109430" cy="4655121"/>
          </a:xfrm>
          <a:prstGeom prst="rect">
            <a:avLst/>
          </a:prstGeom>
        </p:spPr>
        <p:txBody>
          <a:bodyPr wrap="square">
            <a:spAutoFit/>
          </a:bodyPr>
          <a:lstStyle/>
          <a:p>
            <a:pPr marL="469900" marR="5080" lvl="0" indent="-457200">
              <a:lnSpc>
                <a:spcPct val="100600"/>
              </a:lnSpc>
              <a:spcBef>
                <a:spcPts val="105"/>
              </a:spcBef>
              <a:buFont typeface="Wingdings" panose="05000000000000000000" pitchFamily="2" charset="2"/>
              <a:buChar char="q"/>
              <a:tabLst>
                <a:tab pos="1223010" algn="l"/>
                <a:tab pos="1395730" algn="l"/>
                <a:tab pos="1569085" algn="l"/>
                <a:tab pos="2087880" algn="l"/>
                <a:tab pos="2260600" algn="l"/>
                <a:tab pos="2606675" algn="l"/>
                <a:tab pos="2779395" algn="l"/>
                <a:tab pos="2952750" algn="l"/>
                <a:tab pos="3471545" algn="l"/>
                <a:tab pos="3816985" algn="l"/>
                <a:tab pos="3990340" algn="l"/>
                <a:tab pos="4855210" algn="l"/>
                <a:tab pos="5027930" algn="l"/>
                <a:tab pos="5546725" algn="l"/>
                <a:tab pos="5719445" algn="l"/>
                <a:tab pos="6584315" algn="l"/>
                <a:tab pos="6930390" algn="l"/>
                <a:tab pos="7276465" algn="l"/>
                <a:tab pos="7449184" algn="l"/>
                <a:tab pos="7621905" algn="l"/>
                <a:tab pos="8141334" algn="l"/>
                <a:tab pos="8832850" algn="l"/>
                <a:tab pos="9005570" algn="l"/>
                <a:tab pos="9351645" algn="l"/>
                <a:tab pos="9870440" algn="l"/>
                <a:tab pos="10562590" algn="l"/>
                <a:tab pos="10735310" algn="l"/>
              </a:tabLst>
            </a:pPr>
            <a:r>
              <a:rPr lang="en-US" sz="2800" dirty="0">
                <a:solidFill>
                  <a:schemeClr val="bg1"/>
                </a:solidFill>
                <a:latin typeface="Segoe UI Black" panose="020B0A02040204020203" pitchFamily="34" charset="0"/>
                <a:ea typeface="Segoe UI Black" panose="020B0A02040204020203" pitchFamily="34" charset="0"/>
                <a:cs typeface="Microsoft Sans Serif"/>
              </a:rPr>
              <a:t>Leveraging NASA's Resources: </a:t>
            </a:r>
            <a:r>
              <a:rPr lang="en-US" sz="2600" dirty="0">
                <a:solidFill>
                  <a:schemeClr val="bg1"/>
                </a:solidFill>
                <a:latin typeface="Microsoft Sans Serif"/>
                <a:cs typeface="Microsoft Sans Serif"/>
              </a:rPr>
              <a:t>NASA’s Earth observation data provides a wealth of real-time information on environmental conditions, enabling advanced insights into weather patterns, moisture levels, and atmospheric changes.</a:t>
            </a:r>
          </a:p>
          <a:p>
            <a:pPr marL="469900" marR="5080" lvl="0" indent="-457200">
              <a:lnSpc>
                <a:spcPct val="100600"/>
              </a:lnSpc>
              <a:spcBef>
                <a:spcPts val="105"/>
              </a:spcBef>
              <a:buFont typeface="Wingdings" panose="05000000000000000000" pitchFamily="2" charset="2"/>
              <a:buChar char="q"/>
              <a:tabLst>
                <a:tab pos="1223010" algn="l"/>
                <a:tab pos="1395730" algn="l"/>
                <a:tab pos="1569085" algn="l"/>
                <a:tab pos="2087880" algn="l"/>
                <a:tab pos="2260600" algn="l"/>
                <a:tab pos="2606675" algn="l"/>
                <a:tab pos="2779395" algn="l"/>
                <a:tab pos="2952750" algn="l"/>
                <a:tab pos="3471545" algn="l"/>
                <a:tab pos="3816985" algn="l"/>
                <a:tab pos="3990340" algn="l"/>
                <a:tab pos="4855210" algn="l"/>
                <a:tab pos="5027930" algn="l"/>
                <a:tab pos="5546725" algn="l"/>
                <a:tab pos="5719445" algn="l"/>
                <a:tab pos="6584315" algn="l"/>
                <a:tab pos="6930390" algn="l"/>
                <a:tab pos="7276465" algn="l"/>
                <a:tab pos="7449184" algn="l"/>
                <a:tab pos="7621905" algn="l"/>
                <a:tab pos="8141334" algn="l"/>
                <a:tab pos="8832850" algn="l"/>
                <a:tab pos="9005570" algn="l"/>
                <a:tab pos="9351645" algn="l"/>
                <a:tab pos="9870440" algn="l"/>
                <a:tab pos="10562590" algn="l"/>
                <a:tab pos="10735310" algn="l"/>
              </a:tabLst>
            </a:pPr>
            <a:endParaRPr lang="en-US" sz="2600" dirty="0">
              <a:solidFill>
                <a:schemeClr val="bg1"/>
              </a:solidFill>
              <a:latin typeface="Microsoft Sans Serif"/>
              <a:cs typeface="Microsoft Sans Serif"/>
            </a:endParaRPr>
          </a:p>
          <a:p>
            <a:pPr marL="469900" marR="5080" lvl="0" indent="-457200">
              <a:lnSpc>
                <a:spcPct val="100600"/>
              </a:lnSpc>
              <a:spcBef>
                <a:spcPts val="105"/>
              </a:spcBef>
              <a:buFont typeface="Wingdings" panose="05000000000000000000" pitchFamily="2" charset="2"/>
              <a:buChar char="q"/>
              <a:tabLst>
                <a:tab pos="1223010" algn="l"/>
                <a:tab pos="1395730" algn="l"/>
                <a:tab pos="1569085" algn="l"/>
                <a:tab pos="2087880" algn="l"/>
                <a:tab pos="2260600" algn="l"/>
                <a:tab pos="2606675" algn="l"/>
                <a:tab pos="2779395" algn="l"/>
                <a:tab pos="2952750" algn="l"/>
                <a:tab pos="3471545" algn="l"/>
                <a:tab pos="3816985" algn="l"/>
                <a:tab pos="3990340" algn="l"/>
                <a:tab pos="4855210" algn="l"/>
                <a:tab pos="5027930" algn="l"/>
                <a:tab pos="5546725" algn="l"/>
                <a:tab pos="5719445" algn="l"/>
                <a:tab pos="6584315" algn="l"/>
                <a:tab pos="6930390" algn="l"/>
                <a:tab pos="7276465" algn="l"/>
                <a:tab pos="7449184" algn="l"/>
                <a:tab pos="7621905" algn="l"/>
                <a:tab pos="8141334" algn="l"/>
                <a:tab pos="8832850" algn="l"/>
                <a:tab pos="9005570" algn="l"/>
                <a:tab pos="9351645" algn="l"/>
                <a:tab pos="9870440" algn="l"/>
                <a:tab pos="10562590" algn="l"/>
                <a:tab pos="10735310" algn="l"/>
              </a:tabLst>
            </a:pPr>
            <a:r>
              <a:rPr lang="en-US" sz="2800" dirty="0">
                <a:solidFill>
                  <a:schemeClr val="bg1"/>
                </a:solidFill>
                <a:latin typeface="Segoe UI Black" panose="020B0A02040204020203" pitchFamily="34" charset="0"/>
                <a:ea typeface="Segoe UI Black" panose="020B0A02040204020203" pitchFamily="34" charset="0"/>
                <a:cs typeface="Microsoft Sans Serif"/>
              </a:rPr>
              <a:t>Application in Agriculture: </a:t>
            </a:r>
            <a:r>
              <a:rPr lang="en-US" sz="2600" dirty="0">
                <a:solidFill>
                  <a:schemeClr val="bg1"/>
                </a:solidFill>
                <a:latin typeface="Microsoft Sans Serif"/>
                <a:cs typeface="Microsoft Sans Serif"/>
              </a:rPr>
              <a:t>Farmers can use this data to monitor critical factors like rainfall, temperature, and drought conditions. By integrating this information with on-ground sensor data, our app allows farmers to make informed decisions that improve water usage and crop health.</a:t>
            </a:r>
          </a:p>
          <a:p>
            <a:pPr marL="469900" marR="5080" lvl="0" indent="-457200">
              <a:lnSpc>
                <a:spcPct val="100600"/>
              </a:lnSpc>
              <a:spcBef>
                <a:spcPts val="105"/>
              </a:spcBef>
              <a:buFont typeface="Wingdings" panose="05000000000000000000" pitchFamily="2" charset="2"/>
              <a:buChar char="q"/>
              <a:tabLst>
                <a:tab pos="1223010" algn="l"/>
                <a:tab pos="1395730" algn="l"/>
                <a:tab pos="1569085" algn="l"/>
                <a:tab pos="2087880" algn="l"/>
                <a:tab pos="2260600" algn="l"/>
                <a:tab pos="2606675" algn="l"/>
                <a:tab pos="2779395" algn="l"/>
                <a:tab pos="2952750" algn="l"/>
                <a:tab pos="3471545" algn="l"/>
                <a:tab pos="3816985" algn="l"/>
                <a:tab pos="3990340" algn="l"/>
                <a:tab pos="4855210" algn="l"/>
                <a:tab pos="5027930" algn="l"/>
                <a:tab pos="5546725" algn="l"/>
                <a:tab pos="5719445" algn="l"/>
                <a:tab pos="6584315" algn="l"/>
                <a:tab pos="6930390" algn="l"/>
                <a:tab pos="7276465" algn="l"/>
                <a:tab pos="7449184" algn="l"/>
                <a:tab pos="7621905" algn="l"/>
                <a:tab pos="8141334" algn="l"/>
                <a:tab pos="8832850" algn="l"/>
                <a:tab pos="9005570" algn="l"/>
                <a:tab pos="9351645" algn="l"/>
                <a:tab pos="9870440" algn="l"/>
                <a:tab pos="10562590" algn="l"/>
                <a:tab pos="10735310" algn="l"/>
              </a:tabLst>
            </a:pPr>
            <a:endParaRPr lang="en-US" sz="2600" dirty="0">
              <a:solidFill>
                <a:schemeClr val="bg1"/>
              </a:solidFill>
              <a:latin typeface="Microsoft Sans Serif"/>
              <a:cs typeface="Microsoft Sans Serif"/>
            </a:endParaRPr>
          </a:p>
          <a:p>
            <a:pPr marL="469900" marR="5080" lvl="0" indent="-457200">
              <a:lnSpc>
                <a:spcPct val="100600"/>
              </a:lnSpc>
              <a:spcBef>
                <a:spcPts val="105"/>
              </a:spcBef>
              <a:buFont typeface="Wingdings" panose="05000000000000000000" pitchFamily="2" charset="2"/>
              <a:buChar char="q"/>
              <a:tabLst>
                <a:tab pos="1223010" algn="l"/>
                <a:tab pos="1395730" algn="l"/>
                <a:tab pos="1569085" algn="l"/>
                <a:tab pos="2087880" algn="l"/>
                <a:tab pos="2260600" algn="l"/>
                <a:tab pos="2606675" algn="l"/>
                <a:tab pos="2779395" algn="l"/>
                <a:tab pos="2952750" algn="l"/>
                <a:tab pos="3471545" algn="l"/>
                <a:tab pos="3816985" algn="l"/>
                <a:tab pos="3990340" algn="l"/>
                <a:tab pos="4855210" algn="l"/>
                <a:tab pos="5027930" algn="l"/>
                <a:tab pos="5546725" algn="l"/>
                <a:tab pos="5719445" algn="l"/>
                <a:tab pos="6584315" algn="l"/>
                <a:tab pos="6930390" algn="l"/>
                <a:tab pos="7276465" algn="l"/>
                <a:tab pos="7449184" algn="l"/>
                <a:tab pos="7621905" algn="l"/>
                <a:tab pos="8141334" algn="l"/>
                <a:tab pos="8832850" algn="l"/>
                <a:tab pos="9005570" algn="l"/>
                <a:tab pos="9351645" algn="l"/>
                <a:tab pos="9870440" algn="l"/>
                <a:tab pos="10562590" algn="l"/>
                <a:tab pos="10735310" algn="l"/>
              </a:tabLst>
            </a:pPr>
            <a:r>
              <a:rPr lang="en-US" sz="2800" dirty="0">
                <a:solidFill>
                  <a:schemeClr val="bg1"/>
                </a:solidFill>
                <a:latin typeface="Segoe UI Black" panose="020B0A02040204020203" pitchFamily="34" charset="0"/>
                <a:ea typeface="Segoe UI Black" panose="020B0A02040204020203" pitchFamily="34" charset="0"/>
                <a:cs typeface="Microsoft Sans Serif"/>
              </a:rPr>
              <a:t>Real-World Impact: </a:t>
            </a:r>
            <a:r>
              <a:rPr lang="en-US" sz="2600" dirty="0">
                <a:solidFill>
                  <a:schemeClr val="bg1"/>
                </a:solidFill>
                <a:latin typeface="Microsoft Sans Serif"/>
                <a:cs typeface="Microsoft Sans Serif"/>
              </a:rPr>
              <a:t>The use of NASA datasets enables farmers to predict extreme weather events and prevent crop damage by optimizing their irrigation schedules and pest control strategies. This approach supports sustainable farming practices and ensures better food security.</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8350" y="397031"/>
            <a:ext cx="16764000" cy="692497"/>
          </a:xfrm>
          <a:prstGeom prst="rect">
            <a:avLst/>
          </a:prstGeom>
        </p:spPr>
        <p:txBody>
          <a:bodyPr vert="horz" wrap="square" lIns="0" tIns="15240" rIns="0" bIns="0" rtlCol="0">
            <a:spAutoFit/>
          </a:bodyPr>
          <a:lstStyle/>
          <a:p>
            <a:pPr marL="12700" algn="ctr">
              <a:lnSpc>
                <a:spcPct val="100000"/>
              </a:lnSpc>
              <a:spcBef>
                <a:spcPts val="120"/>
              </a:spcBef>
              <a:tabLst>
                <a:tab pos="3775710" algn="l"/>
                <a:tab pos="4716145" algn="l"/>
              </a:tabLst>
            </a:pPr>
            <a:r>
              <a:rPr sz="4400" spc="505" dirty="0">
                <a:latin typeface="Impact" pitchFamily="34" charset="0"/>
              </a:rPr>
              <a:t>Integration</a:t>
            </a:r>
            <a:r>
              <a:rPr lang="en-US" sz="4400" spc="505" dirty="0">
                <a:latin typeface="Impact" pitchFamily="34" charset="0"/>
              </a:rPr>
              <a:t> </a:t>
            </a:r>
            <a:r>
              <a:rPr sz="4400" spc="565" dirty="0">
                <a:latin typeface="Impact" pitchFamily="34" charset="0"/>
              </a:rPr>
              <a:t>of</a:t>
            </a:r>
            <a:r>
              <a:rPr lang="en-US" sz="4400" spc="565" dirty="0">
                <a:latin typeface="Impact" pitchFamily="34" charset="0"/>
              </a:rPr>
              <a:t> </a:t>
            </a:r>
            <a:r>
              <a:rPr sz="4400" spc="204" dirty="0">
                <a:latin typeface="Impact" pitchFamily="34" charset="0"/>
              </a:rPr>
              <a:t>Technologies</a:t>
            </a:r>
            <a:endParaRPr sz="4400" dirty="0">
              <a:latin typeface="Impact" pitchFamily="34" charset="0"/>
            </a:endParaRPr>
          </a:p>
        </p:txBody>
      </p:sp>
      <p:sp>
        <p:nvSpPr>
          <p:cNvPr id="4" name="object 4"/>
          <p:cNvSpPr txBox="1">
            <a:spLocks noGrp="1"/>
          </p:cNvSpPr>
          <p:nvPr>
            <p:ph type="body" idx="1"/>
          </p:nvPr>
        </p:nvSpPr>
        <p:spPr>
          <a:xfrm>
            <a:off x="787400" y="1089528"/>
            <a:ext cx="10496550" cy="8820813"/>
          </a:xfrm>
          <a:prstGeom prst="rect">
            <a:avLst/>
          </a:prstGeom>
        </p:spPr>
        <p:txBody>
          <a:bodyPr vert="horz" wrap="square" lIns="0" tIns="12700" rIns="0" bIns="0" rtlCol="0">
            <a:spAutoFit/>
          </a:bodyPr>
          <a:lstStyle/>
          <a:p>
            <a:pPr marL="12700" marR="5080">
              <a:lnSpc>
                <a:spcPct val="100600"/>
              </a:lnSpc>
              <a:spcBef>
                <a:spcPts val="100"/>
              </a:spcBef>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r>
              <a:rPr lang="en-US" sz="2800" u="sng" spc="370" dirty="0">
                <a:latin typeface="Aharoni" pitchFamily="2" charset="-79"/>
                <a:cs typeface="Aharoni" pitchFamily="2" charset="-79"/>
              </a:rPr>
              <a:t>Comprehensive System for Farmers:</a:t>
            </a:r>
          </a:p>
          <a:p>
            <a:pPr marL="12700" marR="5080">
              <a:lnSpc>
                <a:spcPct val="100600"/>
              </a:lnSpc>
              <a:spcBef>
                <a:spcPts val="100"/>
              </a:spcBef>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endParaRPr lang="en-US" sz="2400" spc="370" dirty="0"/>
          </a:p>
          <a:p>
            <a:pPr marL="355600" marR="5080" indent="-342900">
              <a:lnSpc>
                <a:spcPct val="100600"/>
              </a:lnSpc>
              <a:spcBef>
                <a:spcPts val="100"/>
              </a:spcBef>
              <a:buFont typeface="Wingdings" panose="05000000000000000000" pitchFamily="2" charset="2"/>
              <a:buChar char="Ø"/>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r>
              <a:rPr lang="en-US" sz="2400" u="sng" spc="370" dirty="0">
                <a:latin typeface="Segoe UI Black" panose="020B0A02040204020203" pitchFamily="34" charset="0"/>
                <a:ea typeface="Segoe UI Black" panose="020B0A02040204020203" pitchFamily="34" charset="0"/>
                <a:cs typeface="Aharoni" pitchFamily="2" charset="-79"/>
              </a:rPr>
              <a:t>Sensor Integration</a:t>
            </a:r>
            <a:r>
              <a:rPr lang="en-US" sz="2400" u="sng" spc="370" dirty="0">
                <a:latin typeface="Arial Black" pitchFamily="34" charset="0"/>
                <a:cs typeface="Aharoni" pitchFamily="2" charset="-79"/>
              </a:rPr>
              <a:t>: </a:t>
            </a:r>
            <a:r>
              <a:rPr lang="en-US" sz="2400" dirty="0">
                <a:latin typeface="Microsoft Sans Serif" panose="020B0604020202020204" pitchFamily="34" charset="0"/>
                <a:ea typeface="Microsoft Sans Serif" panose="020B0604020202020204" pitchFamily="34" charset="0"/>
                <a:cs typeface="Microsoft Sans Serif" panose="020B0604020202020204" pitchFamily="34" charset="0"/>
              </a:rPr>
              <a:t>Utilize temperature, humidity, and wind flow sensors to collect real-time environmental data essential for agricultural decisions.</a:t>
            </a:r>
          </a:p>
          <a:p>
            <a:pPr marL="355600" marR="5080" indent="-342900">
              <a:lnSpc>
                <a:spcPct val="100600"/>
              </a:lnSpc>
              <a:spcBef>
                <a:spcPts val="100"/>
              </a:spcBef>
              <a:buFont typeface="Wingdings" panose="05000000000000000000" pitchFamily="2" charset="2"/>
              <a:buChar char="Ø"/>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r>
              <a:rPr lang="en-US" sz="2400" u="sng" spc="370" dirty="0">
                <a:latin typeface="Segoe UI Black" panose="020B0A02040204020203" pitchFamily="34" charset="0"/>
                <a:ea typeface="Segoe UI Black" panose="020B0A02040204020203" pitchFamily="34" charset="0"/>
                <a:cs typeface="Aharoni" pitchFamily="2" charset="-79"/>
              </a:rPr>
              <a:t>Data Sources: </a:t>
            </a:r>
            <a:r>
              <a:rPr lang="en-US" sz="2400" dirty="0"/>
              <a:t>Integrate NASA datasets (e.g., soil moisture, flood data) to provide comprehensive insights into weather patterns, crop health, and pest risks.</a:t>
            </a:r>
          </a:p>
          <a:p>
            <a:pPr marL="355600" marR="5080" indent="-342900">
              <a:lnSpc>
                <a:spcPct val="100600"/>
              </a:lnSpc>
              <a:spcBef>
                <a:spcPts val="100"/>
              </a:spcBef>
              <a:buFont typeface="Wingdings" panose="05000000000000000000" pitchFamily="2" charset="2"/>
              <a:buChar char="Ø"/>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r>
              <a:rPr lang="en-US" sz="2400" u="sng" spc="370" dirty="0">
                <a:latin typeface="Arial Black" pitchFamily="34" charset="0"/>
                <a:cs typeface="Aharoni" pitchFamily="2" charset="-79"/>
              </a:rPr>
              <a:t>Mobile Application: </a:t>
            </a:r>
            <a:r>
              <a:rPr lang="en-US" sz="2400" dirty="0"/>
              <a:t>Develop a user-friendly mobile app that aggregates data from various sources, offering farmers actionable insights and alerts.</a:t>
            </a:r>
          </a:p>
          <a:p>
            <a:pPr marL="12700" marR="5080">
              <a:lnSpc>
                <a:spcPct val="100600"/>
              </a:lnSpc>
              <a:spcBef>
                <a:spcPts val="100"/>
              </a:spcBef>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endParaRPr lang="en-US" sz="2400" dirty="0"/>
          </a:p>
          <a:p>
            <a:pPr marL="12700" marR="5080">
              <a:lnSpc>
                <a:spcPct val="100600"/>
              </a:lnSpc>
              <a:spcBef>
                <a:spcPts val="100"/>
              </a:spcBef>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r>
              <a:rPr lang="en-US" sz="2800" u="sng" spc="370" dirty="0">
                <a:latin typeface="Aharoni" pitchFamily="2" charset="-79"/>
                <a:cs typeface="Aharoni" pitchFamily="2" charset="-79"/>
              </a:rPr>
              <a:t>User Experience Focus</a:t>
            </a:r>
          </a:p>
          <a:p>
            <a:pPr marL="12700" marR="5080">
              <a:lnSpc>
                <a:spcPct val="100600"/>
              </a:lnSpc>
              <a:spcBef>
                <a:spcPts val="100"/>
              </a:spcBef>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endParaRPr lang="en-US" sz="2400" spc="370" dirty="0"/>
          </a:p>
          <a:p>
            <a:pPr marL="355600" marR="5080" indent="-342900">
              <a:lnSpc>
                <a:spcPct val="100600"/>
              </a:lnSpc>
              <a:spcBef>
                <a:spcPts val="100"/>
              </a:spcBef>
              <a:buFont typeface="Wingdings" panose="05000000000000000000" pitchFamily="2" charset="2"/>
              <a:buChar char="Ø"/>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r>
              <a:rPr lang="en-US" sz="2400" u="sng" spc="370" dirty="0">
                <a:latin typeface="Arial Black" pitchFamily="34" charset="0"/>
                <a:cs typeface="Aharoni" pitchFamily="2" charset="-79"/>
              </a:rPr>
              <a:t>Real-Time Notifications: </a:t>
            </a:r>
            <a:r>
              <a:rPr lang="en-US" sz="2400" dirty="0"/>
              <a:t>Implement features for timely alerts on rainfall, floods, and pest management, allowing farmers to take immediate action.</a:t>
            </a:r>
          </a:p>
          <a:p>
            <a:pPr marL="355600" marR="5080" indent="-342900">
              <a:lnSpc>
                <a:spcPct val="100600"/>
              </a:lnSpc>
              <a:spcBef>
                <a:spcPts val="100"/>
              </a:spcBef>
              <a:buFont typeface="Wingdings" panose="05000000000000000000" pitchFamily="2" charset="2"/>
              <a:buChar char="Ø"/>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r>
              <a:rPr lang="en-US" sz="2400" u="sng" spc="370" dirty="0">
                <a:latin typeface="Arial Black" pitchFamily="34" charset="0"/>
                <a:cs typeface="Aharoni" pitchFamily="2" charset="-79"/>
              </a:rPr>
              <a:t>Data-Driven Recommendations</a:t>
            </a:r>
            <a:r>
              <a:rPr lang="en-US" sz="2400" u="sng" dirty="0">
                <a:latin typeface="Arial Black" pitchFamily="34" charset="0"/>
                <a:cs typeface="Aharoni" pitchFamily="2" charset="-79"/>
              </a:rPr>
              <a:t>: </a:t>
            </a:r>
            <a:r>
              <a:rPr lang="en-US" sz="2400" dirty="0"/>
              <a:t>Provide personalized guidance on optimal planting and </a:t>
            </a:r>
            <a:r>
              <a:rPr lang="en-US" sz="2400" spc="370" dirty="0"/>
              <a:t>harvesting times based on real-time data analytics.</a:t>
            </a:r>
          </a:p>
          <a:p>
            <a:pPr marL="355600" marR="5080" indent="-342900">
              <a:lnSpc>
                <a:spcPct val="100600"/>
              </a:lnSpc>
              <a:spcBef>
                <a:spcPts val="100"/>
              </a:spcBef>
              <a:buFont typeface="Wingdings" panose="05000000000000000000" pitchFamily="2" charset="2"/>
              <a:buChar char="Ø"/>
              <a:tabLst>
                <a:tab pos="1111885" algn="l"/>
                <a:tab pos="1478280" algn="l"/>
                <a:tab pos="1844675" algn="l"/>
                <a:tab pos="2211070" algn="l"/>
                <a:tab pos="2394585" algn="l"/>
                <a:tab pos="2760980" algn="l"/>
                <a:tab pos="2944495" algn="l"/>
                <a:tab pos="3127375" algn="l"/>
                <a:tab pos="3493770" algn="l"/>
                <a:tab pos="4043679" algn="l"/>
                <a:tab pos="4226560" algn="l"/>
                <a:tab pos="4410075" algn="l"/>
                <a:tab pos="4592955" algn="l"/>
                <a:tab pos="5326380" algn="l"/>
                <a:tab pos="5509260" algn="l"/>
                <a:tab pos="5875655" algn="l"/>
                <a:tab pos="6059170" algn="l"/>
                <a:tab pos="6242685" algn="l"/>
                <a:tab pos="6425565" algn="l"/>
                <a:tab pos="6609080" algn="l"/>
              </a:tabLst>
            </a:pPr>
            <a:r>
              <a:rPr lang="en-US" sz="2400" u="sng" spc="370" dirty="0">
                <a:latin typeface="Arial Black" pitchFamily="34" charset="0"/>
                <a:cs typeface="Aharoni" pitchFamily="2" charset="-79"/>
              </a:rPr>
              <a:t>Community Connectivity</a:t>
            </a:r>
            <a:r>
              <a:rPr lang="en-US" sz="2400" u="sng" spc="370" dirty="0">
                <a:latin typeface="Arial Black" pitchFamily="34" charset="0"/>
              </a:rPr>
              <a:t>: </a:t>
            </a:r>
            <a:r>
              <a:rPr lang="en-US" sz="2400" dirty="0"/>
              <a:t>Foster a platform for farmers to share experiences and insights, enhancing community engagement and knowledge sharing.</a:t>
            </a:r>
            <a:endParaRPr sz="2400" dirty="0"/>
          </a:p>
        </p:txBody>
      </p:sp>
      <p:pic>
        <p:nvPicPr>
          <p:cNvPr id="3" name="Picture 2">
            <a:extLst>
              <a:ext uri="{FF2B5EF4-FFF2-40B4-BE49-F238E27FC236}">
                <a16:creationId xmlns:a16="http://schemas.microsoft.com/office/drawing/2014/main" id="{98278026-7CD9-2CCF-A786-4FE6F53D1188}"/>
              </a:ext>
            </a:extLst>
          </p:cNvPr>
          <p:cNvPicPr>
            <a:picLocks noChangeAspect="1"/>
          </p:cNvPicPr>
          <p:nvPr/>
        </p:nvPicPr>
        <p:blipFill>
          <a:blip r:embed="rId2"/>
          <a:stretch>
            <a:fillRect/>
          </a:stretch>
        </p:blipFill>
        <p:spPr>
          <a:xfrm>
            <a:off x="11303000" y="2787650"/>
            <a:ext cx="5924550" cy="59245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8350" y="425450"/>
            <a:ext cx="16764000" cy="689291"/>
          </a:xfrm>
          <a:prstGeom prst="rect">
            <a:avLst/>
          </a:prstGeom>
        </p:spPr>
        <p:txBody>
          <a:bodyPr vert="horz" wrap="square" lIns="0" tIns="12065" rIns="0" bIns="0" rtlCol="0">
            <a:spAutoFit/>
          </a:bodyPr>
          <a:lstStyle/>
          <a:p>
            <a:pPr marL="12700" algn="ctr">
              <a:lnSpc>
                <a:spcPct val="100000"/>
              </a:lnSpc>
              <a:spcBef>
                <a:spcPts val="95"/>
              </a:spcBef>
              <a:tabLst>
                <a:tab pos="2068830" algn="l"/>
              </a:tabLst>
            </a:pPr>
            <a:r>
              <a:rPr lang="en-US" sz="4400" spc="235" dirty="0">
                <a:latin typeface="Impact" panose="020B0806030902050204" pitchFamily="34" charset="0"/>
              </a:rPr>
              <a:t>Case Studies</a:t>
            </a:r>
            <a:endParaRPr sz="4400" spc="235" dirty="0">
              <a:latin typeface="Impact" panose="020B0806030902050204" pitchFamily="34" charset="0"/>
            </a:endParaRPr>
          </a:p>
        </p:txBody>
      </p:sp>
      <p:sp>
        <p:nvSpPr>
          <p:cNvPr id="6" name="object 6"/>
          <p:cNvSpPr txBox="1"/>
          <p:nvPr/>
        </p:nvSpPr>
        <p:spPr>
          <a:xfrm>
            <a:off x="8083550" y="1416050"/>
            <a:ext cx="9448800" cy="8084393"/>
          </a:xfrm>
          <a:prstGeom prst="rect">
            <a:avLst/>
          </a:prstGeom>
        </p:spPr>
        <p:txBody>
          <a:bodyPr vert="horz" wrap="square" lIns="0" tIns="12700" rIns="0" bIns="0" rtlCol="0">
            <a:spAutoFit/>
          </a:bodyPr>
          <a:lstStyle/>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800" u="sng" dirty="0">
                <a:solidFill>
                  <a:schemeClr val="bg1"/>
                </a:solidFill>
                <a:latin typeface="Aharoni" panose="02010803020104030203" pitchFamily="2" charset="-79"/>
                <a:cs typeface="Aharoni" panose="02010803020104030203" pitchFamily="2" charset="-79"/>
              </a:rPr>
              <a:t>Precision Agriculture in California</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65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Utilized: Satellite imagery for crop health monitoring. </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65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Impact: 20% increase in yields and 30% reduction in water usage.</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endParaRPr lang="en-US" sz="2650" dirty="0">
              <a:solidFill>
                <a:schemeClr val="bg1"/>
              </a:solidFill>
              <a:latin typeface="Microsoft Sans Serif"/>
              <a:cs typeface="Microsoft Sans Serif"/>
            </a:endParaRP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800" u="sng" dirty="0">
                <a:solidFill>
                  <a:schemeClr val="bg1"/>
                </a:solidFill>
                <a:latin typeface="Aharoni" panose="02010803020104030203" pitchFamily="2" charset="-79"/>
                <a:cs typeface="Aharoni" panose="02010803020104030203" pitchFamily="2" charset="-79"/>
              </a:rPr>
              <a:t>Flood Risk Management in Louisiana</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65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Utilized: NASA flood data for risk prediction.</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65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Impact: 15% reduction in flood-related crop damages through timely alerts.</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endParaRPr lang="en-US" sz="2650" dirty="0">
              <a:solidFill>
                <a:schemeClr val="bg1"/>
              </a:solidFill>
              <a:latin typeface="Microsoft Sans Serif"/>
              <a:cs typeface="Microsoft Sans Serif"/>
            </a:endParaRP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800" u="sng" dirty="0">
                <a:solidFill>
                  <a:schemeClr val="bg1"/>
                </a:solidFill>
                <a:latin typeface="Aharoni" panose="02010803020104030203" pitchFamily="2" charset="-79"/>
                <a:cs typeface="Aharoni" panose="02010803020104030203" pitchFamily="2" charset="-79"/>
              </a:rPr>
              <a:t>Drought Monitoring in Texas</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65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Utilized: Soil moisture data for irrigation guidance.</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65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Impact: 25% increase in yields during drought conditions by conserving water.</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endParaRPr lang="en-US" sz="2650" dirty="0">
              <a:solidFill>
                <a:schemeClr val="bg1"/>
              </a:solidFill>
              <a:latin typeface="Microsoft Sans Serif"/>
              <a:cs typeface="Microsoft Sans Serif"/>
            </a:endParaRP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800" u="sng" dirty="0">
                <a:solidFill>
                  <a:schemeClr val="bg1"/>
                </a:solidFill>
                <a:latin typeface="Aharoni" panose="02010803020104030203" pitchFamily="2" charset="-79"/>
                <a:cs typeface="Aharoni" panose="02010803020104030203" pitchFamily="2" charset="-79"/>
              </a:rPr>
              <a:t>Pest Management in Florida</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65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Utilized: Satellite data for early pest outbreak identification.</a:t>
            </a:r>
          </a:p>
          <a:p>
            <a:pPr marL="12700" marR="5080">
              <a:lnSpc>
                <a:spcPct val="100600"/>
              </a:lnSpc>
              <a:spcBef>
                <a:spcPts val="100"/>
              </a:spcBef>
              <a:tabLst>
                <a:tab pos="561975" algn="l"/>
                <a:tab pos="928369" algn="l"/>
                <a:tab pos="1478280" algn="l"/>
                <a:tab pos="1661795" algn="l"/>
                <a:tab pos="1844675" algn="l"/>
                <a:tab pos="2394585" algn="l"/>
                <a:tab pos="2577465" algn="l"/>
                <a:tab pos="2943860" algn="l"/>
                <a:tab pos="3310890" algn="l"/>
                <a:tab pos="3493770" algn="l"/>
                <a:tab pos="3860165" algn="l"/>
                <a:tab pos="4043679" algn="l"/>
                <a:tab pos="4410075" algn="l"/>
                <a:tab pos="4959985" algn="l"/>
                <a:tab pos="5509260" algn="l"/>
                <a:tab pos="5692775" algn="l"/>
                <a:tab pos="5875655" algn="l"/>
                <a:tab pos="6242050" algn="l"/>
                <a:tab pos="6425565" algn="l"/>
                <a:tab pos="6609080" algn="l"/>
                <a:tab pos="7158355" algn="l"/>
              </a:tabLst>
            </a:pPr>
            <a:r>
              <a:rPr lang="en-US" sz="265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Impact: 40% reduction in pesticide use and improved crop health.</a:t>
            </a:r>
            <a:endParaRPr sz="265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pic>
        <p:nvPicPr>
          <p:cNvPr id="3" name="Picture 2">
            <a:extLst>
              <a:ext uri="{FF2B5EF4-FFF2-40B4-BE49-F238E27FC236}">
                <a16:creationId xmlns:a16="http://schemas.microsoft.com/office/drawing/2014/main" id="{41F3B38C-261F-0110-A8F4-42570047997E}"/>
              </a:ext>
            </a:extLst>
          </p:cNvPr>
          <p:cNvPicPr>
            <a:picLocks noChangeAspect="1"/>
          </p:cNvPicPr>
          <p:nvPr/>
        </p:nvPicPr>
        <p:blipFill>
          <a:blip r:embed="rId2"/>
          <a:stretch>
            <a:fillRect/>
          </a:stretch>
        </p:blipFill>
        <p:spPr>
          <a:xfrm>
            <a:off x="1301750" y="1568450"/>
            <a:ext cx="6264198" cy="758475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8350" y="436112"/>
            <a:ext cx="16764000" cy="689291"/>
          </a:xfrm>
          <a:prstGeom prst="rect">
            <a:avLst/>
          </a:prstGeom>
        </p:spPr>
        <p:txBody>
          <a:bodyPr vert="horz" wrap="square" lIns="0" tIns="12065" rIns="0" bIns="0" rtlCol="0">
            <a:spAutoFit/>
          </a:bodyPr>
          <a:lstStyle/>
          <a:p>
            <a:pPr marL="12700" algn="ctr">
              <a:lnSpc>
                <a:spcPct val="100000"/>
              </a:lnSpc>
              <a:spcBef>
                <a:spcPts val="95"/>
              </a:spcBef>
              <a:tabLst>
                <a:tab pos="4537075" algn="l"/>
                <a:tab pos="6182360" algn="l"/>
              </a:tabLst>
            </a:pPr>
            <a:r>
              <a:rPr lang="en-US" sz="4400" spc="235" dirty="0">
                <a:latin typeface="Impact" panose="020B0806030902050204" pitchFamily="34" charset="0"/>
              </a:rPr>
              <a:t>Challenges and Solutions</a:t>
            </a:r>
            <a:endParaRPr sz="4400" spc="235" dirty="0">
              <a:latin typeface="Impact" panose="020B0806030902050204" pitchFamily="34" charset="0"/>
            </a:endParaRPr>
          </a:p>
        </p:txBody>
      </p:sp>
      <p:sp>
        <p:nvSpPr>
          <p:cNvPr id="6" name="object 6"/>
          <p:cNvSpPr txBox="1"/>
          <p:nvPr/>
        </p:nvSpPr>
        <p:spPr>
          <a:xfrm>
            <a:off x="1149350" y="1125403"/>
            <a:ext cx="9372600" cy="8486939"/>
          </a:xfrm>
          <a:prstGeom prst="rect">
            <a:avLst/>
          </a:prstGeom>
        </p:spPr>
        <p:txBody>
          <a:bodyPr vert="horz" wrap="square" lIns="0" tIns="12700" rIns="0" bIns="0" rtlCol="0">
            <a:spAutoFit/>
          </a:bodyPr>
          <a:lstStyle/>
          <a:p>
            <a:pPr marL="469900" marR="5080" indent="-457200">
              <a:lnSpc>
                <a:spcPct val="99800"/>
              </a:lnSpc>
              <a:spcBef>
                <a:spcPts val="100"/>
              </a:spcBef>
              <a:buFont typeface="Wingdings" panose="05000000000000000000" pitchFamily="2" charset="2"/>
              <a:buChar char="v"/>
              <a:tabLst>
                <a:tab pos="546735" algn="l"/>
                <a:tab pos="902969" algn="l"/>
                <a:tab pos="1080770" algn="l"/>
                <a:tab pos="1259205" algn="l"/>
                <a:tab pos="1793239" algn="l"/>
                <a:tab pos="1971675" algn="l"/>
                <a:tab pos="2149475" algn="l"/>
                <a:tab pos="2505710" algn="l"/>
                <a:tab pos="2861945" algn="l"/>
                <a:tab pos="3574415" algn="l"/>
                <a:tab pos="3930650" algn="l"/>
                <a:tab pos="4286885" algn="l"/>
                <a:tab pos="4464685" algn="l"/>
                <a:tab pos="4642485" algn="l"/>
                <a:tab pos="4820920" algn="l"/>
                <a:tab pos="5355590" algn="l"/>
                <a:tab pos="5533390" algn="l"/>
                <a:tab pos="5711190" algn="l"/>
                <a:tab pos="6245860" algn="l"/>
                <a:tab pos="6602095" algn="l"/>
                <a:tab pos="6958330" algn="l"/>
                <a:tab pos="7492365" algn="l"/>
                <a:tab pos="7670165" algn="l"/>
              </a:tabLst>
            </a:pPr>
            <a:r>
              <a:rPr lang="en-US" sz="3200" u="sng" dirty="0">
                <a:solidFill>
                  <a:schemeClr val="bg1"/>
                </a:solidFill>
                <a:latin typeface="Arial Black" panose="020B0A04020102020204" pitchFamily="34" charset="0"/>
                <a:cs typeface="Microsoft Sans Serif"/>
              </a:rPr>
              <a:t>Challenges:</a:t>
            </a:r>
          </a:p>
          <a:p>
            <a:pPr marL="12700" marR="5080">
              <a:lnSpc>
                <a:spcPct val="99800"/>
              </a:lnSpc>
              <a:spcBef>
                <a:spcPts val="100"/>
              </a:spcBef>
              <a:tabLst>
                <a:tab pos="546735" algn="l"/>
                <a:tab pos="902969" algn="l"/>
                <a:tab pos="1080770" algn="l"/>
                <a:tab pos="1259205" algn="l"/>
                <a:tab pos="1793239" algn="l"/>
                <a:tab pos="1971675" algn="l"/>
                <a:tab pos="2149475" algn="l"/>
                <a:tab pos="2505710" algn="l"/>
                <a:tab pos="2861945" algn="l"/>
                <a:tab pos="3574415" algn="l"/>
                <a:tab pos="3930650" algn="l"/>
                <a:tab pos="4286885" algn="l"/>
                <a:tab pos="4464685" algn="l"/>
                <a:tab pos="4642485" algn="l"/>
                <a:tab pos="4820920" algn="l"/>
                <a:tab pos="5355590" algn="l"/>
                <a:tab pos="5533390" algn="l"/>
                <a:tab pos="5711190" algn="l"/>
                <a:tab pos="6245860" algn="l"/>
                <a:tab pos="6602095" algn="l"/>
                <a:tab pos="6958330" algn="l"/>
                <a:tab pos="7492365" algn="l"/>
                <a:tab pos="7670165" algn="l"/>
              </a:tabLst>
            </a:pPr>
            <a:r>
              <a:rPr lang="en-US" sz="2800" u="sng" dirty="0">
                <a:solidFill>
                  <a:schemeClr val="bg1"/>
                </a:solidFill>
                <a:latin typeface="Aharoni" panose="02010803020104030203" pitchFamily="2" charset="-79"/>
                <a:cs typeface="Aharoni" panose="02010803020104030203" pitchFamily="2" charset="-79"/>
              </a:rPr>
              <a:t>Data Accessibility: </a:t>
            </a:r>
            <a:r>
              <a:rPr lang="en-US" sz="2600" dirty="0">
                <a:solidFill>
                  <a:schemeClr val="bg1"/>
                </a:solidFill>
                <a:latin typeface="Microsoft Sans Serif"/>
                <a:cs typeface="Microsoft Sans Serif"/>
              </a:rPr>
              <a:t>Difficulty in accessing and interpreting diverse datasets from various sources, which can hinder effective decision-making.</a:t>
            </a:r>
          </a:p>
          <a:p>
            <a:pPr marL="12700" marR="5080">
              <a:lnSpc>
                <a:spcPct val="99800"/>
              </a:lnSpc>
              <a:spcBef>
                <a:spcPts val="100"/>
              </a:spcBef>
              <a:tabLst>
                <a:tab pos="546735" algn="l"/>
                <a:tab pos="902969" algn="l"/>
                <a:tab pos="1080770" algn="l"/>
                <a:tab pos="1259205" algn="l"/>
                <a:tab pos="1793239" algn="l"/>
                <a:tab pos="1971675" algn="l"/>
                <a:tab pos="2149475" algn="l"/>
                <a:tab pos="2505710" algn="l"/>
                <a:tab pos="2861945" algn="l"/>
                <a:tab pos="3574415" algn="l"/>
                <a:tab pos="3930650" algn="l"/>
                <a:tab pos="4286885" algn="l"/>
                <a:tab pos="4464685" algn="l"/>
                <a:tab pos="4642485" algn="l"/>
                <a:tab pos="4820920" algn="l"/>
                <a:tab pos="5355590" algn="l"/>
                <a:tab pos="5533390" algn="l"/>
                <a:tab pos="5711190" algn="l"/>
                <a:tab pos="6245860" algn="l"/>
                <a:tab pos="6602095" algn="l"/>
                <a:tab pos="6958330" algn="l"/>
                <a:tab pos="7492365" algn="l"/>
                <a:tab pos="7670165" algn="l"/>
              </a:tabLst>
            </a:pPr>
            <a:r>
              <a:rPr lang="en-US" sz="2800" u="sng" dirty="0">
                <a:solidFill>
                  <a:schemeClr val="bg1"/>
                </a:solidFill>
                <a:latin typeface="Aharoni" panose="02010803020104030203" pitchFamily="2" charset="-79"/>
                <a:cs typeface="Aharoni" panose="02010803020104030203" pitchFamily="2" charset="-79"/>
              </a:rPr>
              <a:t>High Implementation Costs: </a:t>
            </a:r>
            <a:r>
              <a:rPr lang="en-US" sz="2600" dirty="0">
                <a:solidFill>
                  <a:schemeClr val="bg1"/>
                </a:solidFill>
                <a:latin typeface="Microsoft Sans Serif"/>
                <a:cs typeface="Microsoft Sans Serif"/>
              </a:rPr>
              <a:t>The initial costs of sensors, technology, and app development can be a barrier for smallholder farmers.</a:t>
            </a:r>
          </a:p>
          <a:p>
            <a:pPr marL="12700" marR="5080">
              <a:lnSpc>
                <a:spcPct val="99800"/>
              </a:lnSpc>
              <a:spcBef>
                <a:spcPts val="100"/>
              </a:spcBef>
              <a:tabLst>
                <a:tab pos="546735" algn="l"/>
                <a:tab pos="902969" algn="l"/>
                <a:tab pos="1080770" algn="l"/>
                <a:tab pos="1259205" algn="l"/>
                <a:tab pos="1793239" algn="l"/>
                <a:tab pos="1971675" algn="l"/>
                <a:tab pos="2149475" algn="l"/>
                <a:tab pos="2505710" algn="l"/>
                <a:tab pos="2861945" algn="l"/>
                <a:tab pos="3574415" algn="l"/>
                <a:tab pos="3930650" algn="l"/>
                <a:tab pos="4286885" algn="l"/>
                <a:tab pos="4464685" algn="l"/>
                <a:tab pos="4642485" algn="l"/>
                <a:tab pos="4820920" algn="l"/>
                <a:tab pos="5355590" algn="l"/>
                <a:tab pos="5533390" algn="l"/>
                <a:tab pos="5711190" algn="l"/>
                <a:tab pos="6245860" algn="l"/>
                <a:tab pos="6602095" algn="l"/>
                <a:tab pos="6958330" algn="l"/>
                <a:tab pos="7492365" algn="l"/>
                <a:tab pos="7670165" algn="l"/>
              </a:tabLst>
            </a:pPr>
            <a:r>
              <a:rPr lang="en-US" sz="2800" u="sng" dirty="0">
                <a:solidFill>
                  <a:schemeClr val="bg1"/>
                </a:solidFill>
                <a:latin typeface="Aharoni" panose="02010803020104030203" pitchFamily="2" charset="-79"/>
                <a:cs typeface="Aharoni" panose="02010803020104030203" pitchFamily="2" charset="-79"/>
              </a:rPr>
              <a:t>Technical Literacy: </a:t>
            </a:r>
            <a:r>
              <a:rPr lang="en-US" sz="2600" dirty="0">
                <a:solidFill>
                  <a:schemeClr val="bg1"/>
                </a:solidFill>
                <a:latin typeface="Microsoft Sans Serif"/>
                <a:cs typeface="Microsoft Sans Serif"/>
              </a:rPr>
              <a:t>Many farmers may lack the technical skills needed to effectively utilize advanced technologies and apps.</a:t>
            </a:r>
          </a:p>
          <a:p>
            <a:pPr marL="12700" marR="5080">
              <a:lnSpc>
                <a:spcPct val="99800"/>
              </a:lnSpc>
              <a:spcBef>
                <a:spcPts val="100"/>
              </a:spcBef>
              <a:tabLst>
                <a:tab pos="546735" algn="l"/>
                <a:tab pos="902969" algn="l"/>
                <a:tab pos="1080770" algn="l"/>
                <a:tab pos="1259205" algn="l"/>
                <a:tab pos="1793239" algn="l"/>
                <a:tab pos="1971675" algn="l"/>
                <a:tab pos="2149475" algn="l"/>
                <a:tab pos="2505710" algn="l"/>
                <a:tab pos="2861945" algn="l"/>
                <a:tab pos="3574415" algn="l"/>
                <a:tab pos="3930650" algn="l"/>
                <a:tab pos="4286885" algn="l"/>
                <a:tab pos="4464685" algn="l"/>
                <a:tab pos="4642485" algn="l"/>
                <a:tab pos="4820920" algn="l"/>
                <a:tab pos="5355590" algn="l"/>
                <a:tab pos="5533390" algn="l"/>
                <a:tab pos="5711190" algn="l"/>
                <a:tab pos="6245860" algn="l"/>
                <a:tab pos="6602095" algn="l"/>
                <a:tab pos="6958330" algn="l"/>
                <a:tab pos="7492365" algn="l"/>
                <a:tab pos="7670165" algn="l"/>
              </a:tabLst>
            </a:pPr>
            <a:endParaRPr lang="en-US" sz="2600" dirty="0">
              <a:solidFill>
                <a:schemeClr val="bg1"/>
              </a:solidFill>
              <a:latin typeface="Microsoft Sans Serif"/>
              <a:cs typeface="Microsoft Sans Serif"/>
            </a:endParaRPr>
          </a:p>
          <a:p>
            <a:pPr marL="469900" marR="5080" indent="-457200">
              <a:lnSpc>
                <a:spcPct val="99800"/>
              </a:lnSpc>
              <a:spcBef>
                <a:spcPts val="100"/>
              </a:spcBef>
              <a:buFont typeface="Wingdings" panose="05000000000000000000" pitchFamily="2" charset="2"/>
              <a:buChar char="v"/>
              <a:tabLst>
                <a:tab pos="546735" algn="l"/>
                <a:tab pos="902969" algn="l"/>
                <a:tab pos="1080770" algn="l"/>
                <a:tab pos="1259205" algn="l"/>
                <a:tab pos="1793239" algn="l"/>
                <a:tab pos="1971675" algn="l"/>
                <a:tab pos="2149475" algn="l"/>
                <a:tab pos="2505710" algn="l"/>
                <a:tab pos="2861945" algn="l"/>
                <a:tab pos="3574415" algn="l"/>
                <a:tab pos="3930650" algn="l"/>
                <a:tab pos="4286885" algn="l"/>
                <a:tab pos="4464685" algn="l"/>
                <a:tab pos="4642485" algn="l"/>
                <a:tab pos="4820920" algn="l"/>
                <a:tab pos="5355590" algn="l"/>
                <a:tab pos="5533390" algn="l"/>
                <a:tab pos="5711190" algn="l"/>
                <a:tab pos="6245860" algn="l"/>
                <a:tab pos="6602095" algn="l"/>
                <a:tab pos="6958330" algn="l"/>
                <a:tab pos="7492365" algn="l"/>
                <a:tab pos="7670165" algn="l"/>
              </a:tabLst>
            </a:pPr>
            <a:r>
              <a:rPr lang="en-US" sz="3200" u="sng" dirty="0">
                <a:solidFill>
                  <a:schemeClr val="bg1"/>
                </a:solidFill>
                <a:latin typeface="Arial Black" panose="020B0A04020102020204" pitchFamily="34" charset="0"/>
                <a:cs typeface="Microsoft Sans Serif"/>
              </a:rPr>
              <a:t>Proposed Solutions:</a:t>
            </a:r>
          </a:p>
          <a:p>
            <a:pPr marL="12700" marR="5080">
              <a:lnSpc>
                <a:spcPct val="99800"/>
              </a:lnSpc>
              <a:spcBef>
                <a:spcPts val="100"/>
              </a:spcBef>
              <a:tabLst>
                <a:tab pos="546735" algn="l"/>
                <a:tab pos="902969" algn="l"/>
                <a:tab pos="1080770" algn="l"/>
                <a:tab pos="1259205" algn="l"/>
                <a:tab pos="1793239" algn="l"/>
                <a:tab pos="1971675" algn="l"/>
                <a:tab pos="2149475" algn="l"/>
                <a:tab pos="2505710" algn="l"/>
                <a:tab pos="2861945" algn="l"/>
                <a:tab pos="3574415" algn="l"/>
                <a:tab pos="3930650" algn="l"/>
                <a:tab pos="4286885" algn="l"/>
                <a:tab pos="4464685" algn="l"/>
                <a:tab pos="4642485" algn="l"/>
                <a:tab pos="4820920" algn="l"/>
                <a:tab pos="5355590" algn="l"/>
                <a:tab pos="5533390" algn="l"/>
                <a:tab pos="5711190" algn="l"/>
                <a:tab pos="6245860" algn="l"/>
                <a:tab pos="6602095" algn="l"/>
                <a:tab pos="6958330" algn="l"/>
                <a:tab pos="7492365" algn="l"/>
                <a:tab pos="7670165" algn="l"/>
              </a:tabLst>
            </a:pPr>
            <a:r>
              <a:rPr lang="en-US" sz="2800" u="sng" dirty="0">
                <a:solidFill>
                  <a:schemeClr val="bg1"/>
                </a:solidFill>
                <a:latin typeface="Aharoni" panose="02010803020104030203" pitchFamily="2" charset="-79"/>
                <a:cs typeface="Aharoni" panose="02010803020104030203" pitchFamily="2" charset="-79"/>
              </a:rPr>
              <a:t>User-Friendly Interface: </a:t>
            </a:r>
            <a:r>
              <a:rPr lang="en-US" sz="2600" dirty="0">
                <a:solidFill>
                  <a:schemeClr val="bg1"/>
                </a:solidFill>
                <a:latin typeface="Microsoft Sans Serif"/>
                <a:cs typeface="Microsoft Sans Serif"/>
              </a:rPr>
              <a:t>Design the app with a simple and intuitive interface, making it accessible for all farmers, regardless of technical expertise.</a:t>
            </a:r>
          </a:p>
          <a:p>
            <a:pPr marL="12700" marR="5080">
              <a:lnSpc>
                <a:spcPct val="99800"/>
              </a:lnSpc>
              <a:spcBef>
                <a:spcPts val="100"/>
              </a:spcBef>
              <a:tabLst>
                <a:tab pos="546735" algn="l"/>
                <a:tab pos="902969" algn="l"/>
                <a:tab pos="1080770" algn="l"/>
                <a:tab pos="1259205" algn="l"/>
                <a:tab pos="1793239" algn="l"/>
                <a:tab pos="1971675" algn="l"/>
                <a:tab pos="2149475" algn="l"/>
                <a:tab pos="2505710" algn="l"/>
                <a:tab pos="2861945" algn="l"/>
                <a:tab pos="3574415" algn="l"/>
                <a:tab pos="3930650" algn="l"/>
                <a:tab pos="4286885" algn="l"/>
                <a:tab pos="4464685" algn="l"/>
                <a:tab pos="4642485" algn="l"/>
                <a:tab pos="4820920" algn="l"/>
                <a:tab pos="5355590" algn="l"/>
                <a:tab pos="5533390" algn="l"/>
                <a:tab pos="5711190" algn="l"/>
                <a:tab pos="6245860" algn="l"/>
                <a:tab pos="6602095" algn="l"/>
                <a:tab pos="6958330" algn="l"/>
                <a:tab pos="7492365" algn="l"/>
                <a:tab pos="7670165" algn="l"/>
              </a:tabLst>
            </a:pPr>
            <a:r>
              <a:rPr lang="en-US" sz="2800" u="sng" dirty="0">
                <a:solidFill>
                  <a:schemeClr val="bg1"/>
                </a:solidFill>
                <a:latin typeface="Aharoni" panose="02010803020104030203" pitchFamily="2" charset="-79"/>
                <a:cs typeface="Aharoni" panose="02010803020104030203" pitchFamily="2" charset="-79"/>
              </a:rPr>
              <a:t>Community Engagement and Training: </a:t>
            </a:r>
            <a:r>
              <a:rPr lang="en-US" sz="2600" dirty="0">
                <a:solidFill>
                  <a:schemeClr val="bg1"/>
                </a:solidFill>
                <a:latin typeface="Microsoft Sans Serif"/>
                <a:cs typeface="Microsoft Sans Serif"/>
              </a:rPr>
              <a:t>Provide workshops and training sessions to educate farmers on using the app and understanding the data.</a:t>
            </a:r>
          </a:p>
          <a:p>
            <a:pPr marL="12700" marR="5080">
              <a:lnSpc>
                <a:spcPct val="99800"/>
              </a:lnSpc>
              <a:spcBef>
                <a:spcPts val="100"/>
              </a:spcBef>
              <a:tabLst>
                <a:tab pos="546735" algn="l"/>
                <a:tab pos="902969" algn="l"/>
                <a:tab pos="1080770" algn="l"/>
                <a:tab pos="1259205" algn="l"/>
                <a:tab pos="1793239" algn="l"/>
                <a:tab pos="1971675" algn="l"/>
                <a:tab pos="2149475" algn="l"/>
                <a:tab pos="2505710" algn="l"/>
                <a:tab pos="2861945" algn="l"/>
                <a:tab pos="3574415" algn="l"/>
                <a:tab pos="3930650" algn="l"/>
                <a:tab pos="4286885" algn="l"/>
                <a:tab pos="4464685" algn="l"/>
                <a:tab pos="4642485" algn="l"/>
                <a:tab pos="4820920" algn="l"/>
                <a:tab pos="5355590" algn="l"/>
                <a:tab pos="5533390" algn="l"/>
                <a:tab pos="5711190" algn="l"/>
                <a:tab pos="6245860" algn="l"/>
                <a:tab pos="6602095" algn="l"/>
                <a:tab pos="6958330" algn="l"/>
                <a:tab pos="7492365" algn="l"/>
                <a:tab pos="7670165" algn="l"/>
              </a:tabLst>
            </a:pPr>
            <a:r>
              <a:rPr lang="en-US" sz="2800" u="sng" dirty="0">
                <a:solidFill>
                  <a:schemeClr val="bg1"/>
                </a:solidFill>
                <a:latin typeface="Aharoni" panose="02010803020104030203" pitchFamily="2" charset="-79"/>
                <a:cs typeface="Aharoni" panose="02010803020104030203" pitchFamily="2" charset="-79"/>
              </a:rPr>
              <a:t>Partnerships for Funding: </a:t>
            </a:r>
            <a:r>
              <a:rPr lang="en-US" sz="2600" dirty="0">
                <a:solidFill>
                  <a:schemeClr val="bg1"/>
                </a:solidFill>
                <a:latin typeface="Microsoft Sans Serif"/>
                <a:cs typeface="Microsoft Sans Serif"/>
              </a:rPr>
              <a:t>Seek partnerships with agricultural organizations and government programs to subsidize costs and provide affordable technology solutions.</a:t>
            </a:r>
            <a:endParaRPr sz="2600" dirty="0">
              <a:solidFill>
                <a:schemeClr val="bg1"/>
              </a:solidFill>
              <a:latin typeface="Microsoft Sans Serif"/>
              <a:cs typeface="Microsoft Sans Serif"/>
            </a:endParaRPr>
          </a:p>
        </p:txBody>
      </p:sp>
      <p:pic>
        <p:nvPicPr>
          <p:cNvPr id="3" name="Picture 2">
            <a:extLst>
              <a:ext uri="{FF2B5EF4-FFF2-40B4-BE49-F238E27FC236}">
                <a16:creationId xmlns:a16="http://schemas.microsoft.com/office/drawing/2014/main" id="{C6C5E96D-746A-FD36-C129-CDDF5E9FE46B}"/>
              </a:ext>
            </a:extLst>
          </p:cNvPr>
          <p:cNvPicPr>
            <a:picLocks noChangeAspect="1"/>
          </p:cNvPicPr>
          <p:nvPr/>
        </p:nvPicPr>
        <p:blipFill>
          <a:blip r:embed="rId2"/>
          <a:stretch>
            <a:fillRect/>
          </a:stretch>
        </p:blipFill>
        <p:spPr>
          <a:xfrm>
            <a:off x="10680700" y="2025650"/>
            <a:ext cx="6477000" cy="700724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102</TotalTime>
  <Words>1292</Words>
  <Application>Microsoft Office PowerPoint</Application>
  <PresentationFormat>Custom</PresentationFormat>
  <Paragraphs>128</Paragraphs>
  <Slides>13</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Aharoni</vt:lpstr>
      <vt:lpstr>Arial</vt:lpstr>
      <vt:lpstr>Arial Black</vt:lpstr>
      <vt:lpstr>Bahnschrift</vt:lpstr>
      <vt:lpstr>Bahnschrift SemiBold</vt:lpstr>
      <vt:lpstr>Bahnschrift SemiBold SemiConden</vt:lpstr>
      <vt:lpstr>Calibri</vt:lpstr>
      <vt:lpstr>Impact</vt:lpstr>
      <vt:lpstr>Microsoft Sans Serif</vt:lpstr>
      <vt:lpstr>Segoe UI Black</vt:lpstr>
      <vt:lpstr>Wingdings</vt:lpstr>
      <vt:lpstr>Office Theme</vt:lpstr>
      <vt:lpstr>PowerPoint Presentation</vt:lpstr>
      <vt:lpstr>Introduction</vt:lpstr>
      <vt:lpstr>Data Integration</vt:lpstr>
      <vt:lpstr>Project Focus</vt:lpstr>
      <vt:lpstr>Importance Of Real-Time Monitoring</vt:lpstr>
      <vt:lpstr>NASA Data Utilization</vt:lpstr>
      <vt:lpstr>Integration of Technologies</vt:lpstr>
      <vt:lpstr>Case Studies</vt:lpstr>
      <vt:lpstr>Challenges and Solutions</vt:lpstr>
      <vt:lpstr>Future Outlook</vt:lpstr>
      <vt:lpstr>Advantages</vt:lpstr>
      <vt:lpstr>Conclusion</vt:lpstr>
      <vt:lpstr>Thank you for your attention and interest in our project,  " Agri-Weather Insight."  We appreciate any questions or feedback  you may have.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Praveen *</dc:creator>
  <cp:lastModifiedBy>_Deva _</cp:lastModifiedBy>
  <cp:revision>18</cp:revision>
  <dcterms:created xsi:type="dcterms:W3CDTF">2024-10-05T08:24:09Z</dcterms:created>
  <dcterms:modified xsi:type="dcterms:W3CDTF">2024-10-05T20:11:16Z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2024-10-05T00:00:00Z</vt:filetime>
  </property>
  <property fmtid="{D5CDD505-2E9C-101B-9397-08002B2CF9AE}" pid="3" name="Creator">
    <vt:lpwstr>Chromium</vt:lpwstr>
  </property>
  <property fmtid="{D5CDD505-2E9C-101B-9397-08002B2CF9AE}" pid="4" name="LastSaved">
    <vt:filetime>2024-10-05T00:00:00Z</vt:filetime>
  </property>
</Properties>
</file>